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4"/>
  </p:notesMasterIdLst>
  <p:sldIdLst>
    <p:sldId id="256" r:id="rId2"/>
    <p:sldId id="257" r:id="rId3"/>
    <p:sldId id="258" r:id="rId4"/>
    <p:sldId id="282" r:id="rId5"/>
    <p:sldId id="297" r:id="rId6"/>
    <p:sldId id="300" r:id="rId7"/>
    <p:sldId id="298" r:id="rId8"/>
    <p:sldId id="301" r:id="rId9"/>
    <p:sldId id="302" r:id="rId10"/>
    <p:sldId id="303" r:id="rId11"/>
    <p:sldId id="304" r:id="rId12"/>
    <p:sldId id="305" r:id="rId13"/>
    <p:sldId id="306" r:id="rId14"/>
    <p:sldId id="307" r:id="rId15"/>
    <p:sldId id="308" r:id="rId16"/>
    <p:sldId id="309" r:id="rId17"/>
    <p:sldId id="311" r:id="rId18"/>
    <p:sldId id="312" r:id="rId19"/>
    <p:sldId id="313" r:id="rId20"/>
    <p:sldId id="314" r:id="rId21"/>
    <p:sldId id="260" r:id="rId22"/>
    <p:sldId id="281" r:id="rId23"/>
  </p:sldIdLst>
  <p:sldSz cx="9144000" cy="5143500" type="screen16x9"/>
  <p:notesSz cx="6858000" cy="9144000"/>
  <p:embeddedFontLst>
    <p:embeddedFont>
      <p:font typeface="Inter SemiBold" panose="020B0604020202020204" charset="0"/>
      <p:regular r:id="rId25"/>
      <p:bold r:id="rId26"/>
    </p:embeddedFont>
    <p:embeddedFont>
      <p:font typeface="Calibri" panose="020F0502020204030204" pitchFamily="34" charset="0"/>
      <p:regular r:id="rId27"/>
      <p:bold r:id="rId28"/>
      <p:italic r:id="rId29"/>
      <p:boldItalic r:id="rId30"/>
    </p:embeddedFont>
    <p:embeddedFont>
      <p:font typeface="Inter Light"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C8EB15-9DB3-4E9D-A978-E80D34ACB8DB}">
  <a:tblStyle styleId="{75C8EB15-9DB3-4E9D-A978-E80D34ACB8D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75503C9-0186-4722-B318-87088B5D69D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8476541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479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219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45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326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41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c9451a3e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c9451a3e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453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dk1"/>
            </a:gs>
          </a:gsLst>
          <a:lin ang="8100019" scaled="0"/>
        </a:gradFill>
        <a:effectLst/>
      </p:bgPr>
    </p:bg>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100000">
              <a:schemeClr val="accent2"/>
            </a:gs>
          </a:gsLst>
          <a:lin ang="8100019" scaled="0"/>
        </a:gradFill>
        <a:effectLst/>
      </p:bgPr>
    </p:bg>
    <p:spTree>
      <p:nvGrpSpPr>
        <p:cNvPr id="1" name="Shape 12"/>
        <p:cNvGrpSpPr/>
        <p:nvPr/>
      </p:nvGrpSpPr>
      <p:grpSpPr>
        <a:xfrm>
          <a:off x="0" y="0"/>
          <a:ext cx="0" cy="0"/>
          <a:chOff x="0" y="0"/>
          <a:chExt cx="0" cy="0"/>
        </a:xfrm>
      </p:grpSpPr>
      <p:sp>
        <p:nvSpPr>
          <p:cNvPr id="13" name="Google Shape;13;p3"/>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2"/>
              </a:gs>
              <a:gs pos="100000">
                <a:schemeClr val="dk1"/>
              </a:gs>
            </a:gsLst>
            <a:lin ang="108014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037875" y="2066800"/>
            <a:ext cx="7068300" cy="610500"/>
          </a:xfrm>
          <a:prstGeom prst="rect">
            <a:avLst/>
          </a:prstGeom>
        </p:spPr>
        <p:txBody>
          <a:bodyPr spcFirstLastPara="1" wrap="square" lIns="0" tIns="0" rIns="0" bIns="0" anchor="b"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sp>
        <p:nvSpPr>
          <p:cNvPr id="15" name="Google Shape;15;p3"/>
          <p:cNvSpPr txBox="1">
            <a:spLocks noGrp="1"/>
          </p:cNvSpPr>
          <p:nvPr>
            <p:ph type="subTitle" idx="1"/>
          </p:nvPr>
        </p:nvSpPr>
        <p:spPr>
          <a:xfrm>
            <a:off x="1037875" y="2774327"/>
            <a:ext cx="7068300" cy="3840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400"/>
              <a:buNone/>
              <a:defRPr>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lt2"/>
            </a:gs>
            <a:gs pos="50000">
              <a:schemeClr val="accent1"/>
            </a:gs>
            <a:gs pos="100000">
              <a:schemeClr val="accent2"/>
            </a:gs>
          </a:gsLst>
          <a:lin ang="8099331" scaled="0"/>
        </a:gra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1037875" y="1323600"/>
            <a:ext cx="5654700" cy="2970900"/>
          </a:xfrm>
          <a:prstGeom prst="rect">
            <a:avLst/>
          </a:prstGeom>
        </p:spPr>
        <p:txBody>
          <a:bodyPr spcFirstLastPara="1" wrap="square" lIns="0" tIns="0" rIns="0" bIns="0" anchor="t" anchorCtr="0">
            <a:noAutofit/>
          </a:bodyPr>
          <a:lstStyle>
            <a:lvl1pPr marL="457200" lvl="0" indent="-412750" rtl="0">
              <a:lnSpc>
                <a:spcPct val="115000"/>
              </a:lnSpc>
              <a:spcBef>
                <a:spcPts val="60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1pPr>
            <a:lvl2pPr marL="914400" lvl="1" indent="-41275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2pPr>
            <a:lvl3pPr marL="1371600" lvl="2" indent="-41275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3pPr>
            <a:lvl4pPr marL="1828800" lvl="3" indent="-41275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4pPr>
            <a:lvl5pPr marL="2286000" lvl="4" indent="-41275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5pPr>
            <a:lvl6pPr marL="2743200" lvl="5" indent="-41275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6pPr>
            <a:lvl7pPr marL="3200400" lvl="6" indent="-41275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7pPr>
            <a:lvl8pPr marL="3657600" lvl="7" indent="-41275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8pPr>
            <a:lvl9pPr marL="4114800" lvl="8" indent="-412750" rtl="0">
              <a:lnSpc>
                <a:spcPct val="115000"/>
              </a:lnSpc>
              <a:spcBef>
                <a:spcPts val="0"/>
              </a:spcBef>
              <a:spcAft>
                <a:spcPts val="0"/>
              </a:spcAft>
              <a:buClr>
                <a:schemeClr val="lt1"/>
              </a:buClr>
              <a:buSzPts val="2900"/>
              <a:buFont typeface="Inter SemiBold"/>
              <a:buChar char="■"/>
              <a:defRPr sz="2900">
                <a:solidFill>
                  <a:schemeClr val="lt1"/>
                </a:solidFill>
                <a:latin typeface="Inter SemiBold"/>
                <a:ea typeface="Inter SemiBold"/>
                <a:cs typeface="Inter SemiBold"/>
                <a:sym typeface="Inter SemiBold"/>
              </a:defRPr>
            </a:lvl9pPr>
          </a:lstStyle>
          <a:p>
            <a:endParaRPr/>
          </a:p>
        </p:txBody>
      </p:sp>
      <p:sp>
        <p:nvSpPr>
          <p:cNvPr id="18" name="Google Shape;18;p4"/>
          <p:cNvSpPr txBox="1"/>
          <p:nvPr/>
        </p:nvSpPr>
        <p:spPr>
          <a:xfrm>
            <a:off x="961675" y="527994"/>
            <a:ext cx="19572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b="1">
                <a:solidFill>
                  <a:schemeClr val="accent2"/>
                </a:solidFill>
              </a:rPr>
              <a:t>“</a:t>
            </a:r>
            <a:endParaRPr sz="9600" b="1">
              <a:solidFill>
                <a:schemeClr val="accent2"/>
              </a:solidFill>
            </a:endParaRPr>
          </a:p>
        </p:txBody>
      </p:sp>
      <p:sp>
        <p:nvSpPr>
          <p:cNvPr id="19" name="Google Shape;19;p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4"/>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0" y="2625824"/>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6"/>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 name="Google Shape;29;p6"/>
          <p:cNvSpPr txBox="1">
            <a:spLocks noGrp="1"/>
          </p:cNvSpPr>
          <p:nvPr>
            <p:ph type="body" idx="1"/>
          </p:nvPr>
        </p:nvSpPr>
        <p:spPr>
          <a:xfrm>
            <a:off x="1037825"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4803623" y="1353950"/>
            <a:ext cx="3302400" cy="3155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1pPr>
            <a:lvl2pPr lvl="1"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2pPr>
            <a:lvl3pPr lvl="2"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3pPr>
            <a:lvl4pPr lvl="3"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4pPr>
            <a:lvl5pPr lvl="4"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5pPr>
            <a:lvl6pPr lvl="5"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6pPr>
            <a:lvl7pPr lvl="6"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7pPr>
            <a:lvl8pPr lvl="7"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8pPr>
            <a:lvl9pPr lvl="8"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 Light"/>
              <a:buChar char="●"/>
              <a:defRPr sz="2400">
                <a:solidFill>
                  <a:schemeClr val="dk1"/>
                </a:solidFill>
                <a:latin typeface="Inter Light"/>
                <a:ea typeface="Inter Light"/>
                <a:cs typeface="Inter Light"/>
                <a:sym typeface="Inter Light"/>
              </a:defRPr>
            </a:lvl1pPr>
            <a:lvl2pPr marL="914400" lvl="1" indent="-381000" rtl="0">
              <a:lnSpc>
                <a:spcPct val="115000"/>
              </a:lnSpc>
              <a:spcBef>
                <a:spcPts val="0"/>
              </a:spcBef>
              <a:spcAft>
                <a:spcPts val="0"/>
              </a:spcAft>
              <a:buClr>
                <a:schemeClr val="accent1"/>
              </a:buClr>
              <a:buSzPts val="2400"/>
              <a:buFont typeface="Inter Light"/>
              <a:buChar char="○"/>
              <a:defRPr sz="2400">
                <a:solidFill>
                  <a:schemeClr val="dk1"/>
                </a:solidFill>
                <a:latin typeface="Inter Light"/>
                <a:ea typeface="Inter Light"/>
                <a:cs typeface="Inter Light"/>
                <a:sym typeface="Inter Light"/>
              </a:defRPr>
            </a:lvl2pPr>
            <a:lvl3pPr marL="1371600" lvl="2" indent="-381000" rtl="0">
              <a:lnSpc>
                <a:spcPct val="115000"/>
              </a:lnSpc>
              <a:spcBef>
                <a:spcPts val="0"/>
              </a:spcBef>
              <a:spcAft>
                <a:spcPts val="0"/>
              </a:spcAft>
              <a:buClr>
                <a:schemeClr val="lt2"/>
              </a:buClr>
              <a:buSzPts val="2400"/>
              <a:buFont typeface="Inter Light"/>
              <a:buChar char="■"/>
              <a:defRPr sz="2400">
                <a:solidFill>
                  <a:schemeClr val="dk1"/>
                </a:solidFill>
                <a:latin typeface="Inter Light"/>
                <a:ea typeface="Inter Light"/>
                <a:cs typeface="Inter Light"/>
                <a:sym typeface="Inter Light"/>
              </a:defRPr>
            </a:lvl3pPr>
            <a:lvl4pPr marL="1828800" lvl="3"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4pPr>
            <a:lvl5pPr marL="2286000" lvl="4"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5pPr>
            <a:lvl6pPr marL="2743200" lvl="5"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6pPr>
            <a:lvl7pPr marL="3200400" lvl="6"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7pPr>
            <a:lvl8pPr marL="3657600" lvl="7"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8pPr>
            <a:lvl9pPr marL="4114800" lvl="8"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 SemiBold"/>
                <a:ea typeface="Inter SemiBold"/>
                <a:cs typeface="Inter SemiBold"/>
                <a:sym typeface="Inter SemiBold"/>
              </a:defRPr>
            </a:lvl1pPr>
            <a:lvl2pPr lvl="1" algn="r" rtl="0">
              <a:buNone/>
              <a:defRPr sz="1300">
                <a:solidFill>
                  <a:schemeClr val="accent1"/>
                </a:solidFill>
                <a:latin typeface="Inter SemiBold"/>
                <a:ea typeface="Inter SemiBold"/>
                <a:cs typeface="Inter SemiBold"/>
                <a:sym typeface="Inter SemiBold"/>
              </a:defRPr>
            </a:lvl2pPr>
            <a:lvl3pPr lvl="2" algn="r" rtl="0">
              <a:buNone/>
              <a:defRPr sz="1300">
                <a:solidFill>
                  <a:schemeClr val="accent1"/>
                </a:solidFill>
                <a:latin typeface="Inter SemiBold"/>
                <a:ea typeface="Inter SemiBold"/>
                <a:cs typeface="Inter SemiBold"/>
                <a:sym typeface="Inter SemiBold"/>
              </a:defRPr>
            </a:lvl3pPr>
            <a:lvl4pPr lvl="3" algn="r" rtl="0">
              <a:buNone/>
              <a:defRPr sz="1300">
                <a:solidFill>
                  <a:schemeClr val="accent1"/>
                </a:solidFill>
                <a:latin typeface="Inter SemiBold"/>
                <a:ea typeface="Inter SemiBold"/>
                <a:cs typeface="Inter SemiBold"/>
                <a:sym typeface="Inter SemiBold"/>
              </a:defRPr>
            </a:lvl4pPr>
            <a:lvl5pPr lvl="4" algn="r" rtl="0">
              <a:buNone/>
              <a:defRPr sz="1300">
                <a:solidFill>
                  <a:schemeClr val="accent1"/>
                </a:solidFill>
                <a:latin typeface="Inter SemiBold"/>
                <a:ea typeface="Inter SemiBold"/>
                <a:cs typeface="Inter SemiBold"/>
                <a:sym typeface="Inter SemiBold"/>
              </a:defRPr>
            </a:lvl5pPr>
            <a:lvl6pPr lvl="5" algn="r" rtl="0">
              <a:buNone/>
              <a:defRPr sz="1300">
                <a:solidFill>
                  <a:schemeClr val="accent1"/>
                </a:solidFill>
                <a:latin typeface="Inter SemiBold"/>
                <a:ea typeface="Inter SemiBold"/>
                <a:cs typeface="Inter SemiBold"/>
                <a:sym typeface="Inter SemiBold"/>
              </a:defRPr>
            </a:lvl6pPr>
            <a:lvl7pPr lvl="6" algn="r" rtl="0">
              <a:buNone/>
              <a:defRPr sz="1300">
                <a:solidFill>
                  <a:schemeClr val="accent1"/>
                </a:solidFill>
                <a:latin typeface="Inter SemiBold"/>
                <a:ea typeface="Inter SemiBold"/>
                <a:cs typeface="Inter SemiBold"/>
                <a:sym typeface="Inter SemiBold"/>
              </a:defRPr>
            </a:lvl7pPr>
            <a:lvl8pPr lvl="7" algn="r" rtl="0">
              <a:buNone/>
              <a:defRPr sz="1300">
                <a:solidFill>
                  <a:schemeClr val="accent1"/>
                </a:solidFill>
                <a:latin typeface="Inter SemiBold"/>
                <a:ea typeface="Inter SemiBold"/>
                <a:cs typeface="Inter SemiBold"/>
                <a:sym typeface="Inter SemiBold"/>
              </a:defRPr>
            </a:lvl8pPr>
            <a:lvl9pPr lvl="8" algn="r" rtl="0">
              <a:buNone/>
              <a:defRPr sz="1300">
                <a:solidFill>
                  <a:schemeClr val="accent1"/>
                </a:solidFill>
                <a:latin typeface="Inter SemiBold"/>
                <a:ea typeface="Inter SemiBold"/>
                <a:cs typeface="Inter SemiBold"/>
                <a:sym typeface="Inter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764614" y="2066800"/>
            <a:ext cx="7359891" cy="610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b="1" dirty="0" smtClean="0"/>
              <a:t>INTERNET PROGRAMMING AND MOBILE PROGRAMMING</a:t>
            </a:r>
            <a:endParaRPr sz="4000" b="1" dirty="0"/>
          </a:p>
        </p:txBody>
      </p:sp>
      <p:sp>
        <p:nvSpPr>
          <p:cNvPr id="3" name="Google Shape;57;p12"/>
          <p:cNvSpPr txBox="1">
            <a:spLocks/>
          </p:cNvSpPr>
          <p:nvPr/>
        </p:nvSpPr>
        <p:spPr>
          <a:xfrm>
            <a:off x="685784" y="3864347"/>
            <a:ext cx="6163589" cy="57494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1pPr>
            <a:lvl2pPr marR="0" lvl="1"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2pPr>
            <a:lvl3pPr marR="0" lvl="2"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3pPr>
            <a:lvl4pPr marR="0" lvl="3"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4pPr>
            <a:lvl5pPr marR="0" lvl="4"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5pPr>
            <a:lvl6pPr marR="0" lvl="5"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6pPr>
            <a:lvl7pPr marR="0" lvl="6"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7pPr>
            <a:lvl8pPr marR="0" lvl="7"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8pPr>
            <a:lvl9pPr marR="0" lvl="8"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9pPr>
          </a:lstStyle>
          <a:p>
            <a:r>
              <a:rPr lang="en-US" sz="2800" b="1" dirty="0" smtClean="0"/>
              <a:t>SYSTEM DESIGN AND MODELING</a:t>
            </a:r>
            <a:endParaRPr lang="en-US" sz="2800" b="1" dirty="0"/>
          </a:p>
        </p:txBody>
      </p:sp>
      <p:sp>
        <p:nvSpPr>
          <p:cNvPr id="4" name="Google Shape;57;p12"/>
          <p:cNvSpPr txBox="1">
            <a:spLocks/>
          </p:cNvSpPr>
          <p:nvPr/>
        </p:nvSpPr>
        <p:spPr>
          <a:xfrm>
            <a:off x="3717973" y="462440"/>
            <a:ext cx="1274442" cy="36786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1pPr>
            <a:lvl2pPr marR="0" lvl="1"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2pPr>
            <a:lvl3pPr marR="0" lvl="2"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3pPr>
            <a:lvl4pPr marR="0" lvl="3"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4pPr>
            <a:lvl5pPr marR="0" lvl="4"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5pPr>
            <a:lvl6pPr marR="0" lvl="5"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6pPr>
            <a:lvl7pPr marR="0" lvl="6"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7pPr>
            <a:lvl8pPr marR="0" lvl="7"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8pPr>
            <a:lvl9pPr marR="0" lvl="8" algn="l" rtl="0">
              <a:lnSpc>
                <a:spcPct val="100000"/>
              </a:lnSpc>
              <a:spcBef>
                <a:spcPts val="0"/>
              </a:spcBef>
              <a:spcAft>
                <a:spcPts val="0"/>
              </a:spcAft>
              <a:buClr>
                <a:schemeClr val="lt1"/>
              </a:buClr>
              <a:buSzPts val="6800"/>
              <a:buFont typeface="Inter SemiBold"/>
              <a:buNone/>
              <a:defRPr sz="6800" b="0" i="0" u="none" strike="noStrike" cap="none">
                <a:solidFill>
                  <a:schemeClr val="lt1"/>
                </a:solidFill>
                <a:latin typeface="Inter SemiBold"/>
                <a:ea typeface="Inter SemiBold"/>
                <a:cs typeface="Inter SemiBold"/>
                <a:sym typeface="Inter SemiBold"/>
              </a:defRPr>
            </a:lvl9pPr>
          </a:lstStyle>
          <a:p>
            <a:r>
              <a:rPr lang="en-US" sz="2000" b="1" dirty="0" smtClean="0"/>
              <a:t>GROUP 13</a:t>
            </a:r>
            <a:endParaRPr lang="en-US" sz="20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3" name="Picture 2"/>
          <p:cNvPicPr/>
          <p:nvPr/>
        </p:nvPicPr>
        <p:blipFill>
          <a:blip r:embed="rId2"/>
          <a:stretch>
            <a:fillRect/>
          </a:stretch>
        </p:blipFill>
        <p:spPr>
          <a:xfrm>
            <a:off x="811658" y="127000"/>
            <a:ext cx="8065226" cy="5016500"/>
          </a:xfrm>
          <a:prstGeom prst="rect">
            <a:avLst/>
          </a:prstGeom>
        </p:spPr>
      </p:pic>
      <p:sp>
        <p:nvSpPr>
          <p:cNvPr id="4" name="TextBox 3"/>
          <p:cNvSpPr txBox="1"/>
          <p:nvPr/>
        </p:nvSpPr>
        <p:spPr>
          <a:xfrm>
            <a:off x="3116128" y="4794251"/>
            <a:ext cx="2907586" cy="307777"/>
          </a:xfrm>
          <a:prstGeom prst="rect">
            <a:avLst/>
          </a:prstGeom>
          <a:noFill/>
        </p:spPr>
        <p:txBody>
          <a:bodyPr wrap="square" rtlCol="0">
            <a:spAutoFit/>
          </a:bodyPr>
          <a:lstStyle/>
          <a:p>
            <a:r>
              <a:rPr lang="en-US" dirty="0" smtClean="0"/>
              <a:t>Use Case Diagram</a:t>
            </a:r>
            <a:endParaRPr lang="en-GB" dirty="0"/>
          </a:p>
        </p:txBody>
      </p:sp>
    </p:spTree>
    <p:extLst>
      <p:ext uri="{BB962C8B-B14F-4D97-AF65-F5344CB8AC3E}">
        <p14:creationId xmlns:p14="http://schemas.microsoft.com/office/powerpoint/2010/main" val="3611174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 Overview</a:t>
            </a:r>
            <a:endParaRPr lang="en-GB" dirty="0"/>
          </a:p>
        </p:txBody>
      </p:sp>
      <p:sp>
        <p:nvSpPr>
          <p:cNvPr id="3" name="Text Placeholder 2"/>
          <p:cNvSpPr>
            <a:spLocks noGrp="1"/>
          </p:cNvSpPr>
          <p:nvPr>
            <p:ph type="body" idx="1"/>
          </p:nvPr>
        </p:nvSpPr>
        <p:spPr>
          <a:xfrm>
            <a:off x="276045" y="1563551"/>
            <a:ext cx="8600839" cy="3033900"/>
          </a:xfrm>
        </p:spPr>
        <p:txBody>
          <a:bodyPr/>
          <a:lstStyle/>
          <a:p>
            <a:pPr marL="76200" indent="0">
              <a:buNone/>
            </a:pPr>
            <a:r>
              <a:rPr lang="en-US" dirty="0" smtClean="0"/>
              <a:t>Sequence diagram is an interaction diagram that details how operations are carried out what messages are sent and when. It consist of group of objects that are represented by lifelines, messages that they exchange overtime during the interaction.  </a:t>
            </a:r>
            <a:endParaRPr lang="en-GB"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6576076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3" name="TextBox 2"/>
          <p:cNvSpPr txBox="1"/>
          <p:nvPr/>
        </p:nvSpPr>
        <p:spPr>
          <a:xfrm>
            <a:off x="1571946" y="308225"/>
            <a:ext cx="6102850" cy="307777"/>
          </a:xfrm>
          <a:prstGeom prst="rect">
            <a:avLst/>
          </a:prstGeom>
          <a:noFill/>
        </p:spPr>
        <p:txBody>
          <a:bodyPr wrap="square" rtlCol="0">
            <a:spAutoFit/>
          </a:bodyPr>
          <a:lstStyle/>
          <a:p>
            <a:r>
              <a:rPr lang="en-US" dirty="0" smtClean="0"/>
              <a:t>Account setup and fingerprint enrollment Scenario</a:t>
            </a:r>
            <a:endParaRPr lang="en-GB" dirty="0"/>
          </a:p>
        </p:txBody>
      </p:sp>
      <p:pic>
        <p:nvPicPr>
          <p:cNvPr id="4" name="Picture 3"/>
          <p:cNvPicPr/>
          <p:nvPr/>
        </p:nvPicPr>
        <p:blipFill>
          <a:blip r:embed="rId2"/>
          <a:stretch>
            <a:fillRect/>
          </a:stretch>
        </p:blipFill>
        <p:spPr>
          <a:xfrm>
            <a:off x="523982" y="708917"/>
            <a:ext cx="8352902" cy="3888534"/>
          </a:xfrm>
          <a:prstGeom prst="rect">
            <a:avLst/>
          </a:prstGeom>
        </p:spPr>
      </p:pic>
    </p:spTree>
    <p:extLst>
      <p:ext uri="{BB962C8B-B14F-4D97-AF65-F5344CB8AC3E}">
        <p14:creationId xmlns:p14="http://schemas.microsoft.com/office/powerpoint/2010/main" val="6917476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TextBox 2"/>
          <p:cNvSpPr txBox="1"/>
          <p:nvPr/>
        </p:nvSpPr>
        <p:spPr>
          <a:xfrm>
            <a:off x="1571946" y="308225"/>
            <a:ext cx="6102850" cy="307777"/>
          </a:xfrm>
          <a:prstGeom prst="rect">
            <a:avLst/>
          </a:prstGeom>
          <a:noFill/>
        </p:spPr>
        <p:txBody>
          <a:bodyPr wrap="square" rtlCol="0">
            <a:spAutoFit/>
          </a:bodyPr>
          <a:lstStyle/>
          <a:p>
            <a:r>
              <a:rPr lang="en-US" dirty="0" smtClean="0"/>
              <a:t>Attendance Taking Scenario</a:t>
            </a:r>
            <a:endParaRPr lang="en-GB" dirty="0"/>
          </a:p>
        </p:txBody>
      </p:sp>
      <p:pic>
        <p:nvPicPr>
          <p:cNvPr id="5" name="Picture 4"/>
          <p:cNvPicPr/>
          <p:nvPr/>
        </p:nvPicPr>
        <p:blipFill>
          <a:blip r:embed="rId2"/>
          <a:stretch>
            <a:fillRect/>
          </a:stretch>
        </p:blipFill>
        <p:spPr>
          <a:xfrm>
            <a:off x="190072" y="232453"/>
            <a:ext cx="8866597" cy="4911047"/>
          </a:xfrm>
          <a:prstGeom prst="rect">
            <a:avLst/>
          </a:prstGeom>
        </p:spPr>
      </p:pic>
      <p:sp>
        <p:nvSpPr>
          <p:cNvPr id="6" name="TextBox 5"/>
          <p:cNvSpPr txBox="1"/>
          <p:nvPr/>
        </p:nvSpPr>
        <p:spPr>
          <a:xfrm>
            <a:off x="2075380" y="0"/>
            <a:ext cx="3030876" cy="307777"/>
          </a:xfrm>
          <a:prstGeom prst="rect">
            <a:avLst/>
          </a:prstGeom>
          <a:noFill/>
        </p:spPr>
        <p:txBody>
          <a:bodyPr wrap="square" rtlCol="0">
            <a:spAutoFit/>
          </a:bodyPr>
          <a:lstStyle/>
          <a:p>
            <a:r>
              <a:rPr lang="en-US" dirty="0" smtClean="0"/>
              <a:t>Attendance Taking Scenario</a:t>
            </a:r>
            <a:endParaRPr lang="en-GB" dirty="0"/>
          </a:p>
        </p:txBody>
      </p:sp>
    </p:spTree>
    <p:extLst>
      <p:ext uri="{BB962C8B-B14F-4D97-AF65-F5344CB8AC3E}">
        <p14:creationId xmlns:p14="http://schemas.microsoft.com/office/powerpoint/2010/main" val="3585325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 Overview</a:t>
            </a:r>
            <a:endParaRPr lang="en-GB" dirty="0"/>
          </a:p>
        </p:txBody>
      </p:sp>
      <p:sp>
        <p:nvSpPr>
          <p:cNvPr id="3" name="Text Placeholder 2"/>
          <p:cNvSpPr>
            <a:spLocks noGrp="1"/>
          </p:cNvSpPr>
          <p:nvPr>
            <p:ph type="body" idx="1"/>
          </p:nvPr>
        </p:nvSpPr>
        <p:spPr>
          <a:xfrm>
            <a:off x="276045" y="1563551"/>
            <a:ext cx="8600839" cy="3033900"/>
          </a:xfrm>
        </p:spPr>
        <p:txBody>
          <a:bodyPr/>
          <a:lstStyle/>
          <a:p>
            <a:pPr marL="76200" indent="0">
              <a:buNone/>
            </a:pPr>
            <a:r>
              <a:rPr lang="en-US" dirty="0" smtClean="0"/>
              <a:t>A class diagram is a types of static structure diagram used in software engineering and design to describe the structure of a system by showing its classes, attributes, methods and the relationships among objects.  </a:t>
            </a:r>
            <a:endParaRPr lang="en-GB"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8862667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3" name="Picture 2"/>
          <p:cNvPicPr/>
          <p:nvPr/>
        </p:nvPicPr>
        <p:blipFill>
          <a:blip r:embed="rId2"/>
          <a:stretch>
            <a:fillRect/>
          </a:stretch>
        </p:blipFill>
        <p:spPr>
          <a:xfrm>
            <a:off x="595901" y="118110"/>
            <a:ext cx="8548099" cy="4907280"/>
          </a:xfrm>
          <a:prstGeom prst="rect">
            <a:avLst/>
          </a:prstGeom>
        </p:spPr>
      </p:pic>
      <p:sp>
        <p:nvSpPr>
          <p:cNvPr id="4" name="TextBox 3"/>
          <p:cNvSpPr txBox="1"/>
          <p:nvPr/>
        </p:nvSpPr>
        <p:spPr>
          <a:xfrm>
            <a:off x="2003461" y="4597451"/>
            <a:ext cx="3041150" cy="307777"/>
          </a:xfrm>
          <a:prstGeom prst="rect">
            <a:avLst/>
          </a:prstGeom>
          <a:noFill/>
        </p:spPr>
        <p:txBody>
          <a:bodyPr wrap="square" rtlCol="0">
            <a:spAutoFit/>
          </a:bodyPr>
          <a:lstStyle/>
          <a:p>
            <a:r>
              <a:rPr lang="en-US" dirty="0" smtClean="0"/>
              <a:t>Class Diagram</a:t>
            </a:r>
            <a:endParaRPr lang="en-GB" dirty="0"/>
          </a:p>
        </p:txBody>
      </p:sp>
    </p:spTree>
    <p:extLst>
      <p:ext uri="{BB962C8B-B14F-4D97-AF65-F5344CB8AC3E}">
        <p14:creationId xmlns:p14="http://schemas.microsoft.com/office/powerpoint/2010/main" val="12336483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Diagram Overview</a:t>
            </a:r>
            <a:endParaRPr lang="en-GB" dirty="0"/>
          </a:p>
        </p:txBody>
      </p:sp>
      <p:sp>
        <p:nvSpPr>
          <p:cNvPr id="3" name="Text Placeholder 2"/>
          <p:cNvSpPr>
            <a:spLocks noGrp="1"/>
          </p:cNvSpPr>
          <p:nvPr>
            <p:ph type="body" idx="1"/>
          </p:nvPr>
        </p:nvSpPr>
        <p:spPr>
          <a:xfrm>
            <a:off x="276045" y="1563551"/>
            <a:ext cx="8600839" cy="3033900"/>
          </a:xfrm>
        </p:spPr>
        <p:txBody>
          <a:bodyPr/>
          <a:lstStyle/>
          <a:p>
            <a:pPr marL="76200" indent="0">
              <a:buNone/>
            </a:pPr>
            <a:r>
              <a:rPr lang="en-US" dirty="0" smtClean="0"/>
              <a:t>Deployment diagram are typically used to visualize the physical hardware and software of a system. Using it you can understand how the system software will be physically be deployed on the hardware.</a:t>
            </a:r>
            <a:endParaRPr lang="en-GB"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1825081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825" y="240099"/>
            <a:ext cx="7068300" cy="396300"/>
          </a:xfrm>
        </p:spPr>
        <p:txBody>
          <a:bodyPr/>
          <a:lstStyle/>
          <a:p>
            <a:r>
              <a:rPr lang="en-US" dirty="0" smtClean="0"/>
              <a:t>Main Component</a:t>
            </a:r>
            <a:endParaRPr lang="en-GB" dirty="0"/>
          </a:p>
        </p:txBody>
      </p:sp>
      <p:sp>
        <p:nvSpPr>
          <p:cNvPr id="3" name="Text Placeholder 2"/>
          <p:cNvSpPr>
            <a:spLocks noGrp="1"/>
          </p:cNvSpPr>
          <p:nvPr>
            <p:ph type="body" idx="1"/>
          </p:nvPr>
        </p:nvSpPr>
        <p:spPr>
          <a:xfrm>
            <a:off x="1037825" y="1480909"/>
            <a:ext cx="3302400" cy="3155400"/>
          </a:xfrm>
        </p:spPr>
        <p:txBody>
          <a:bodyPr/>
          <a:lstStyle/>
          <a:p>
            <a:pPr>
              <a:buFont typeface="Wingdings" panose="05000000000000000000" pitchFamily="2" charset="2"/>
              <a:buChar char="Ø"/>
            </a:pPr>
            <a:r>
              <a:rPr lang="en-US" dirty="0" smtClean="0"/>
              <a:t>Client mobile device</a:t>
            </a:r>
          </a:p>
          <a:p>
            <a:pPr>
              <a:buFont typeface="Wingdings" panose="05000000000000000000" pitchFamily="2" charset="2"/>
              <a:buChar char="Ø"/>
            </a:pPr>
            <a:r>
              <a:rPr lang="en-US" dirty="0" smtClean="0"/>
              <a:t>Server device ( Lecturer Tablet)</a:t>
            </a:r>
          </a:p>
          <a:p>
            <a:pPr>
              <a:buFont typeface="Wingdings" panose="05000000000000000000" pitchFamily="2" charset="2"/>
              <a:buChar char="Ø"/>
            </a:pPr>
            <a:r>
              <a:rPr lang="en-US" dirty="0" smtClean="0"/>
              <a:t>Application server</a:t>
            </a:r>
          </a:p>
          <a:p>
            <a:pPr>
              <a:buFont typeface="Wingdings" panose="05000000000000000000" pitchFamily="2" charset="2"/>
              <a:buChar char="Ø"/>
            </a:pPr>
            <a:endParaRPr lang="en-US" dirty="0" smtClean="0"/>
          </a:p>
        </p:txBody>
      </p:sp>
      <p:sp>
        <p:nvSpPr>
          <p:cNvPr id="4" name="Text Placeholder 3"/>
          <p:cNvSpPr>
            <a:spLocks noGrp="1"/>
          </p:cNvSpPr>
          <p:nvPr>
            <p:ph type="body" idx="2"/>
          </p:nvPr>
        </p:nvSpPr>
        <p:spPr>
          <a:xfrm>
            <a:off x="4803725" y="1480909"/>
            <a:ext cx="3302400" cy="3155400"/>
          </a:xfrm>
        </p:spPr>
        <p:txBody>
          <a:bodyPr/>
          <a:lstStyle/>
          <a:p>
            <a:pPr>
              <a:buFont typeface="Wingdings" panose="05000000000000000000" pitchFamily="2" charset="2"/>
              <a:buChar char="Ø"/>
            </a:pPr>
            <a:r>
              <a:rPr lang="en-US" dirty="0" smtClean="0"/>
              <a:t>Database server</a:t>
            </a:r>
          </a:p>
          <a:p>
            <a:pPr>
              <a:buFont typeface="Wingdings" panose="05000000000000000000" pitchFamily="2" charset="2"/>
              <a:buChar char="Ø"/>
            </a:pPr>
            <a:r>
              <a:rPr lang="en-US" dirty="0" smtClean="0"/>
              <a:t>Computer device</a:t>
            </a:r>
          </a:p>
          <a:p>
            <a:pPr>
              <a:buFont typeface="Wingdings" panose="05000000000000000000" pitchFamily="2" charset="2"/>
              <a:buChar char="Ø"/>
            </a:pPr>
            <a:r>
              <a:rPr lang="en-US" dirty="0" smtClean="0"/>
              <a:t>Push notification server</a:t>
            </a:r>
            <a:endParaRPr lang="en-GB"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extBox 7"/>
          <p:cNvSpPr txBox="1"/>
          <p:nvPr/>
        </p:nvSpPr>
        <p:spPr>
          <a:xfrm>
            <a:off x="1171254" y="708917"/>
            <a:ext cx="6493267" cy="646331"/>
          </a:xfrm>
          <a:prstGeom prst="rect">
            <a:avLst/>
          </a:prstGeom>
          <a:noFill/>
        </p:spPr>
        <p:txBody>
          <a:bodyPr wrap="square" rtlCol="0">
            <a:spAutoFit/>
          </a:bodyPr>
          <a:lstStyle/>
          <a:p>
            <a:r>
              <a:rPr lang="en-US" sz="1800" dirty="0">
                <a:latin typeface="Inter Light" panose="020B0604020202020204" charset="0"/>
                <a:ea typeface="Inter Light" panose="020B0604020202020204" charset="0"/>
              </a:rPr>
              <a:t>The main </a:t>
            </a:r>
            <a:r>
              <a:rPr lang="en-US" sz="1800" dirty="0" smtClean="0">
                <a:latin typeface="Inter Light" panose="020B0604020202020204" charset="0"/>
                <a:ea typeface="Inter Light" panose="020B0604020202020204" charset="0"/>
              </a:rPr>
              <a:t>component </a:t>
            </a:r>
            <a:r>
              <a:rPr lang="en-US" sz="1800" dirty="0">
                <a:latin typeface="Inter Light" panose="020B0604020202020204" charset="0"/>
                <a:ea typeface="Inter Light" panose="020B0604020202020204" charset="0"/>
              </a:rPr>
              <a:t>in this our deployment diagram are:</a:t>
            </a:r>
          </a:p>
          <a:p>
            <a:endParaRPr lang="en-GB" sz="1800" dirty="0">
              <a:latin typeface="Inter Light" panose="020B0604020202020204" charset="0"/>
              <a:ea typeface="Inter Light" panose="020B0604020202020204" charset="0"/>
            </a:endParaRPr>
          </a:p>
        </p:txBody>
      </p:sp>
    </p:spTree>
    <p:extLst>
      <p:ext uri="{BB962C8B-B14F-4D97-AF65-F5344CB8AC3E}">
        <p14:creationId xmlns:p14="http://schemas.microsoft.com/office/powerpoint/2010/main" val="22588764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4" name="TextBox 3"/>
          <p:cNvSpPr txBox="1"/>
          <p:nvPr/>
        </p:nvSpPr>
        <p:spPr>
          <a:xfrm>
            <a:off x="6996701" y="4758059"/>
            <a:ext cx="3493214" cy="307777"/>
          </a:xfrm>
          <a:prstGeom prst="rect">
            <a:avLst/>
          </a:prstGeom>
          <a:noFill/>
        </p:spPr>
        <p:txBody>
          <a:bodyPr wrap="square" rtlCol="0">
            <a:spAutoFit/>
          </a:bodyPr>
          <a:lstStyle/>
          <a:p>
            <a:r>
              <a:rPr lang="en-US" dirty="0" smtClean="0"/>
              <a:t>Deployment diagram</a:t>
            </a:r>
            <a:endParaRPr lang="en-GB" dirty="0"/>
          </a:p>
        </p:txBody>
      </p:sp>
    </p:spTree>
    <p:extLst>
      <p:ext uri="{BB962C8B-B14F-4D97-AF65-F5344CB8AC3E}">
        <p14:creationId xmlns:p14="http://schemas.microsoft.com/office/powerpoint/2010/main" val="1147510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between the client device, server device and database</a:t>
            </a:r>
            <a:endParaRPr lang="en-GB" dirty="0"/>
          </a:p>
        </p:txBody>
      </p:sp>
      <p:sp>
        <p:nvSpPr>
          <p:cNvPr id="3" name="Text Placeholder 2"/>
          <p:cNvSpPr>
            <a:spLocks noGrp="1"/>
          </p:cNvSpPr>
          <p:nvPr>
            <p:ph type="body" idx="1"/>
          </p:nvPr>
        </p:nvSpPr>
        <p:spPr>
          <a:xfrm>
            <a:off x="1037875" y="1563551"/>
            <a:ext cx="7068300" cy="3033900"/>
          </a:xfrm>
        </p:spPr>
        <p:txBody>
          <a:bodyPr/>
          <a:lstStyle/>
          <a:p>
            <a:pPr>
              <a:buFont typeface="Wingdings" panose="05000000000000000000" pitchFamily="2" charset="2"/>
              <a:buChar char="Ø"/>
            </a:pPr>
            <a:r>
              <a:rPr lang="en-US" dirty="0" smtClean="0"/>
              <a:t>Account creation &amp; fingerprint enrollment</a:t>
            </a:r>
          </a:p>
          <a:p>
            <a:pPr marL="76200" indent="0">
              <a:buNone/>
            </a:pPr>
            <a:endParaRPr lang="en-US" dirty="0" smtClean="0"/>
          </a:p>
          <a:p>
            <a:pPr>
              <a:buFont typeface="Wingdings" panose="05000000000000000000" pitchFamily="2" charset="2"/>
              <a:buChar char="Ø"/>
            </a:pPr>
            <a:r>
              <a:rPr lang="en-US" dirty="0" smtClean="0"/>
              <a:t>Attendance making</a:t>
            </a:r>
          </a:p>
          <a:p>
            <a:pPr>
              <a:buFont typeface="Wingdings" panose="05000000000000000000" pitchFamily="2" charset="2"/>
              <a:buChar char="Ø"/>
            </a:pPr>
            <a:endParaRPr lang="en-GB"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802706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16" name="Rectangle 15"/>
          <p:cNvSpPr/>
          <p:nvPr/>
        </p:nvSpPr>
        <p:spPr>
          <a:xfrm>
            <a:off x="1088326" y="1736675"/>
            <a:ext cx="3384331" cy="3828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81629" y="2334599"/>
            <a:ext cx="3384331" cy="3828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029093" y="2970239"/>
            <a:ext cx="3976510" cy="37681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1037875" y="1183762"/>
            <a:ext cx="3384331" cy="38280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Google Shape;62;p13"/>
          <p:cNvSpPr txBox="1">
            <a:spLocks noGrp="1"/>
          </p:cNvSpPr>
          <p:nvPr>
            <p:ph type="title"/>
          </p:nvPr>
        </p:nvSpPr>
        <p:spPr>
          <a:xfrm>
            <a:off x="1037875" y="384070"/>
            <a:ext cx="7068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Table of Contents</a:t>
            </a:r>
            <a:endParaRPr dirty="0"/>
          </a:p>
        </p:txBody>
      </p:sp>
      <p:sp>
        <p:nvSpPr>
          <p:cNvPr id="64" name="Google Shape;64;p13"/>
          <p:cNvSpPr txBox="1">
            <a:spLocks noGrp="1"/>
          </p:cNvSpPr>
          <p:nvPr>
            <p:ph type="body" idx="1"/>
          </p:nvPr>
        </p:nvSpPr>
        <p:spPr>
          <a:xfrm>
            <a:off x="1508699" y="1124574"/>
            <a:ext cx="2442681" cy="393199"/>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dirty="0" smtClean="0">
                <a:solidFill>
                  <a:schemeClr val="bg1"/>
                </a:solidFill>
              </a:rPr>
              <a:t>Introduction</a:t>
            </a:r>
            <a:endParaRPr b="1" dirty="0">
              <a:solidFill>
                <a:schemeClr val="bg1"/>
              </a:solidFill>
            </a:endParaRPr>
          </a:p>
        </p:txBody>
      </p:sp>
      <p:sp>
        <p:nvSpPr>
          <p:cNvPr id="66" name="Google Shape;66;p13"/>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7" name="Google Shape;64;p13"/>
          <p:cNvSpPr txBox="1">
            <a:spLocks/>
          </p:cNvSpPr>
          <p:nvPr/>
        </p:nvSpPr>
        <p:spPr>
          <a:xfrm>
            <a:off x="1459825" y="1695149"/>
            <a:ext cx="3706515" cy="44365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Inter Light"/>
              <a:buChar char="●"/>
              <a:defRPr sz="2000" b="0" i="0" u="none" strike="noStrike" cap="none">
                <a:solidFill>
                  <a:schemeClr val="dk1"/>
                </a:solidFill>
                <a:latin typeface="Inter Light"/>
                <a:ea typeface="Inter Light"/>
                <a:cs typeface="Inter Light"/>
                <a:sym typeface="Inter Light"/>
              </a:defRPr>
            </a:lvl1pPr>
            <a:lvl2pPr marL="914400" marR="0" lvl="1" indent="-355600" algn="l" rtl="0">
              <a:lnSpc>
                <a:spcPct val="115000"/>
              </a:lnSpc>
              <a:spcBef>
                <a:spcPts val="0"/>
              </a:spcBef>
              <a:spcAft>
                <a:spcPts val="0"/>
              </a:spcAft>
              <a:buClr>
                <a:schemeClr val="accent1"/>
              </a:buClr>
              <a:buSzPts val="2000"/>
              <a:buFont typeface="Inter Light"/>
              <a:buChar char="○"/>
              <a:defRPr sz="2000" b="0" i="0" u="none" strike="noStrike" cap="none">
                <a:solidFill>
                  <a:schemeClr val="dk1"/>
                </a:solidFill>
                <a:latin typeface="Inter Light"/>
                <a:ea typeface="Inter Light"/>
                <a:cs typeface="Inter Light"/>
                <a:sym typeface="Inter Light"/>
              </a:defRPr>
            </a:lvl2pPr>
            <a:lvl3pPr marL="1371600" marR="0" lvl="2" indent="-355600" algn="l" rtl="0">
              <a:lnSpc>
                <a:spcPct val="115000"/>
              </a:lnSpc>
              <a:spcBef>
                <a:spcPts val="0"/>
              </a:spcBef>
              <a:spcAft>
                <a:spcPts val="0"/>
              </a:spcAft>
              <a:buClr>
                <a:schemeClr val="lt2"/>
              </a:buClr>
              <a:buSzPts val="2000"/>
              <a:buFont typeface="Inter Light"/>
              <a:buChar char="■"/>
              <a:defRPr sz="2000" b="0" i="0" u="none" strike="noStrike" cap="none">
                <a:solidFill>
                  <a:schemeClr val="dk1"/>
                </a:solidFill>
                <a:latin typeface="Inter Light"/>
                <a:ea typeface="Inter Light"/>
                <a:cs typeface="Inter Light"/>
                <a:sym typeface="Inter Light"/>
              </a:defRPr>
            </a:lvl3pPr>
            <a:lvl4pPr marL="1828800" marR="0" lvl="3"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4pPr>
            <a:lvl5pPr marL="2286000" marR="0" lvl="4"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5pPr>
            <a:lvl6pPr marL="2743200" marR="0" lvl="5"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6pPr>
            <a:lvl7pPr marL="3200400" marR="0" lvl="6"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7pPr>
            <a:lvl8pPr marL="3657600" marR="0" lvl="7"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8pPr>
            <a:lvl9pPr marL="4114800" marR="0" lvl="8"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9pPr>
          </a:lstStyle>
          <a:p>
            <a:pPr marL="0" indent="0">
              <a:buClr>
                <a:schemeClr val="dk1"/>
              </a:buClr>
              <a:buSzPts val="1100"/>
              <a:buFont typeface="Arial"/>
              <a:buNone/>
            </a:pPr>
            <a:r>
              <a:rPr lang="en-US" b="1" dirty="0" smtClean="0">
                <a:solidFill>
                  <a:schemeClr val="bg1"/>
                </a:solidFill>
              </a:rPr>
              <a:t>Context Diagram</a:t>
            </a:r>
            <a:endParaRPr lang="en-US" b="1" dirty="0">
              <a:solidFill>
                <a:schemeClr val="bg1"/>
              </a:solidFill>
            </a:endParaRPr>
          </a:p>
        </p:txBody>
      </p:sp>
      <p:sp>
        <p:nvSpPr>
          <p:cNvPr id="10" name="Google Shape;64;p13"/>
          <p:cNvSpPr txBox="1">
            <a:spLocks/>
          </p:cNvSpPr>
          <p:nvPr/>
        </p:nvSpPr>
        <p:spPr>
          <a:xfrm>
            <a:off x="1391306" y="2273892"/>
            <a:ext cx="2904649" cy="5063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Inter Light"/>
              <a:buChar char="●"/>
              <a:defRPr sz="2000" b="0" i="0" u="none" strike="noStrike" cap="none">
                <a:solidFill>
                  <a:schemeClr val="dk1"/>
                </a:solidFill>
                <a:latin typeface="Inter Light"/>
                <a:ea typeface="Inter Light"/>
                <a:cs typeface="Inter Light"/>
                <a:sym typeface="Inter Light"/>
              </a:defRPr>
            </a:lvl1pPr>
            <a:lvl2pPr marL="914400" marR="0" lvl="1" indent="-355600" algn="l" rtl="0">
              <a:lnSpc>
                <a:spcPct val="115000"/>
              </a:lnSpc>
              <a:spcBef>
                <a:spcPts val="0"/>
              </a:spcBef>
              <a:spcAft>
                <a:spcPts val="0"/>
              </a:spcAft>
              <a:buClr>
                <a:schemeClr val="accent1"/>
              </a:buClr>
              <a:buSzPts val="2000"/>
              <a:buFont typeface="Inter Light"/>
              <a:buChar char="○"/>
              <a:defRPr sz="2000" b="0" i="0" u="none" strike="noStrike" cap="none">
                <a:solidFill>
                  <a:schemeClr val="dk1"/>
                </a:solidFill>
                <a:latin typeface="Inter Light"/>
                <a:ea typeface="Inter Light"/>
                <a:cs typeface="Inter Light"/>
                <a:sym typeface="Inter Light"/>
              </a:defRPr>
            </a:lvl2pPr>
            <a:lvl3pPr marL="1371600" marR="0" lvl="2" indent="-355600" algn="l" rtl="0">
              <a:lnSpc>
                <a:spcPct val="115000"/>
              </a:lnSpc>
              <a:spcBef>
                <a:spcPts val="0"/>
              </a:spcBef>
              <a:spcAft>
                <a:spcPts val="0"/>
              </a:spcAft>
              <a:buClr>
                <a:schemeClr val="lt2"/>
              </a:buClr>
              <a:buSzPts val="2000"/>
              <a:buFont typeface="Inter Light"/>
              <a:buChar char="■"/>
              <a:defRPr sz="2000" b="0" i="0" u="none" strike="noStrike" cap="none">
                <a:solidFill>
                  <a:schemeClr val="dk1"/>
                </a:solidFill>
                <a:latin typeface="Inter Light"/>
                <a:ea typeface="Inter Light"/>
                <a:cs typeface="Inter Light"/>
                <a:sym typeface="Inter Light"/>
              </a:defRPr>
            </a:lvl3pPr>
            <a:lvl4pPr marL="1828800" marR="0" lvl="3"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4pPr>
            <a:lvl5pPr marL="2286000" marR="0" lvl="4"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5pPr>
            <a:lvl6pPr marL="2743200" marR="0" lvl="5"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6pPr>
            <a:lvl7pPr marL="3200400" marR="0" lvl="6"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7pPr>
            <a:lvl8pPr marL="3657600" marR="0" lvl="7"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8pPr>
            <a:lvl9pPr marL="4114800" marR="0" lvl="8"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9pPr>
          </a:lstStyle>
          <a:p>
            <a:pPr marL="0" indent="0">
              <a:buClr>
                <a:schemeClr val="dk1"/>
              </a:buClr>
              <a:buSzPts val="1100"/>
              <a:buFont typeface="Arial"/>
              <a:buNone/>
            </a:pPr>
            <a:r>
              <a:rPr lang="en-US" b="1" dirty="0" smtClean="0">
                <a:solidFill>
                  <a:schemeClr val="bg1"/>
                </a:solidFill>
              </a:rPr>
              <a:t>Use case Diagram</a:t>
            </a:r>
            <a:endParaRPr lang="en-US" b="1" dirty="0">
              <a:solidFill>
                <a:schemeClr val="bg1"/>
              </a:solidFill>
            </a:endParaRPr>
          </a:p>
        </p:txBody>
      </p:sp>
      <p:sp>
        <p:nvSpPr>
          <p:cNvPr id="11" name="Google Shape;64;p13"/>
          <p:cNvSpPr txBox="1">
            <a:spLocks/>
          </p:cNvSpPr>
          <p:nvPr/>
        </p:nvSpPr>
        <p:spPr>
          <a:xfrm>
            <a:off x="1474884" y="2916967"/>
            <a:ext cx="3589841" cy="39897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Inter Light"/>
              <a:buChar char="●"/>
              <a:defRPr sz="2000" b="0" i="0" u="none" strike="noStrike" cap="none">
                <a:solidFill>
                  <a:schemeClr val="dk1"/>
                </a:solidFill>
                <a:latin typeface="Inter Light"/>
                <a:ea typeface="Inter Light"/>
                <a:cs typeface="Inter Light"/>
                <a:sym typeface="Inter Light"/>
              </a:defRPr>
            </a:lvl1pPr>
            <a:lvl2pPr marL="914400" marR="0" lvl="1" indent="-355600" algn="l" rtl="0">
              <a:lnSpc>
                <a:spcPct val="115000"/>
              </a:lnSpc>
              <a:spcBef>
                <a:spcPts val="0"/>
              </a:spcBef>
              <a:spcAft>
                <a:spcPts val="0"/>
              </a:spcAft>
              <a:buClr>
                <a:schemeClr val="accent1"/>
              </a:buClr>
              <a:buSzPts val="2000"/>
              <a:buFont typeface="Inter Light"/>
              <a:buChar char="○"/>
              <a:defRPr sz="2000" b="0" i="0" u="none" strike="noStrike" cap="none">
                <a:solidFill>
                  <a:schemeClr val="dk1"/>
                </a:solidFill>
                <a:latin typeface="Inter Light"/>
                <a:ea typeface="Inter Light"/>
                <a:cs typeface="Inter Light"/>
                <a:sym typeface="Inter Light"/>
              </a:defRPr>
            </a:lvl2pPr>
            <a:lvl3pPr marL="1371600" marR="0" lvl="2" indent="-355600" algn="l" rtl="0">
              <a:lnSpc>
                <a:spcPct val="115000"/>
              </a:lnSpc>
              <a:spcBef>
                <a:spcPts val="0"/>
              </a:spcBef>
              <a:spcAft>
                <a:spcPts val="0"/>
              </a:spcAft>
              <a:buClr>
                <a:schemeClr val="lt2"/>
              </a:buClr>
              <a:buSzPts val="2000"/>
              <a:buFont typeface="Inter Light"/>
              <a:buChar char="■"/>
              <a:defRPr sz="2000" b="0" i="0" u="none" strike="noStrike" cap="none">
                <a:solidFill>
                  <a:schemeClr val="dk1"/>
                </a:solidFill>
                <a:latin typeface="Inter Light"/>
                <a:ea typeface="Inter Light"/>
                <a:cs typeface="Inter Light"/>
                <a:sym typeface="Inter Light"/>
              </a:defRPr>
            </a:lvl3pPr>
            <a:lvl4pPr marL="1828800" marR="0" lvl="3"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4pPr>
            <a:lvl5pPr marL="2286000" marR="0" lvl="4"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5pPr>
            <a:lvl6pPr marL="2743200" marR="0" lvl="5"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6pPr>
            <a:lvl7pPr marL="3200400" marR="0" lvl="6"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7pPr>
            <a:lvl8pPr marL="3657600" marR="0" lvl="7"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8pPr>
            <a:lvl9pPr marL="4114800" marR="0" lvl="8"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9pPr>
          </a:lstStyle>
          <a:p>
            <a:pPr marL="0" indent="0">
              <a:buClr>
                <a:schemeClr val="dk1"/>
              </a:buClr>
              <a:buSzPts val="1100"/>
              <a:buFont typeface="Arial"/>
              <a:buNone/>
            </a:pPr>
            <a:r>
              <a:rPr lang="en-US" b="1" dirty="0" smtClean="0">
                <a:solidFill>
                  <a:schemeClr val="bg1"/>
                </a:solidFill>
              </a:rPr>
              <a:t>Sequence Diagram</a:t>
            </a:r>
            <a:endParaRPr lang="en-US" b="1" dirty="0">
              <a:solidFill>
                <a:schemeClr val="bg1"/>
              </a:solidFill>
            </a:endParaRPr>
          </a:p>
        </p:txBody>
      </p:sp>
      <p:sp>
        <p:nvSpPr>
          <p:cNvPr id="13" name="Freeform 4"/>
          <p:cNvSpPr/>
          <p:nvPr/>
        </p:nvSpPr>
        <p:spPr>
          <a:xfrm>
            <a:off x="5559973" y="1157350"/>
            <a:ext cx="3316912" cy="2841893"/>
          </a:xfrm>
          <a:custGeom>
            <a:avLst/>
            <a:gdLst/>
            <a:ahLst/>
            <a:cxnLst/>
            <a:rect l="l" t="t" r="r" b="b"/>
            <a:pathLst>
              <a:path w="8747383" h="6407458">
                <a:moveTo>
                  <a:pt x="0" y="0"/>
                </a:moveTo>
                <a:lnTo>
                  <a:pt x="8747382" y="0"/>
                </a:lnTo>
                <a:lnTo>
                  <a:pt x="8747382" y="6407458"/>
                </a:lnTo>
                <a:lnTo>
                  <a:pt x="0" y="6407458"/>
                </a:lnTo>
                <a:lnTo>
                  <a:pt x="0" y="0"/>
                </a:lnTo>
                <a:close/>
              </a:path>
            </a:pathLst>
          </a:custGeom>
          <a:blipFill>
            <a:blip r:embed="rId3">
              <a:extLst>
                <a:ext uri="{96DAC541-7B7A-43D3-8B79-37D633B846F1}">
                  <asvg:svgBlip xmlns="" xmlns:asvg="http://schemas.microsoft.com/office/drawing/2016/SVG/main" r:embed="rId7"/>
                </a:ext>
              </a:extLst>
            </a:blip>
            <a:stretch>
              <a:fillRect/>
            </a:stretch>
          </a:blipFill>
          <a:ln>
            <a:noFill/>
          </a:ln>
        </p:spPr>
      </p:sp>
      <p:sp>
        <p:nvSpPr>
          <p:cNvPr id="14" name="Freeform 3"/>
          <p:cNvSpPr/>
          <p:nvPr/>
        </p:nvSpPr>
        <p:spPr>
          <a:xfrm>
            <a:off x="5654560" y="-772372"/>
            <a:ext cx="4246700" cy="3158220"/>
          </a:xfrm>
          <a:custGeom>
            <a:avLst/>
            <a:gdLst/>
            <a:ahLst/>
            <a:cxnLst/>
            <a:rect l="l" t="t" r="r" b="b"/>
            <a:pathLst>
              <a:path w="17011089" h="17011089">
                <a:moveTo>
                  <a:pt x="0" y="0"/>
                </a:moveTo>
                <a:lnTo>
                  <a:pt x="17011089" y="0"/>
                </a:lnTo>
                <a:lnTo>
                  <a:pt x="17011089" y="17011089"/>
                </a:lnTo>
                <a:lnTo>
                  <a:pt x="0" y="17011089"/>
                </a:lnTo>
                <a:lnTo>
                  <a:pt x="0" y="0"/>
                </a:lnTo>
                <a:close/>
              </a:path>
            </a:pathLst>
          </a:custGeom>
          <a:blipFill>
            <a:blip r:embed="rId8">
              <a:extLst>
                <a:ext uri="{96DAC541-7B7A-43D3-8B79-37D633B846F1}">
                  <asvg:svgBlip xmlns="" xmlns:asvg="http://schemas.microsoft.com/office/drawing/2016/SVG/main" r:embed="rId5"/>
                </a:ext>
              </a:extLst>
            </a:blip>
            <a:stretch>
              <a:fillRect/>
            </a:stretch>
          </a:blipFill>
          <a:ln cap="sq">
            <a:noFill/>
            <a:prstDash val="solid"/>
            <a:miter/>
          </a:ln>
        </p:spPr>
      </p:sp>
      <p:sp>
        <p:nvSpPr>
          <p:cNvPr id="4" name="Flowchart: Connector 3"/>
          <p:cNvSpPr/>
          <p:nvPr/>
        </p:nvSpPr>
        <p:spPr>
          <a:xfrm>
            <a:off x="907812" y="1196113"/>
            <a:ext cx="365269" cy="3660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902576" y="1749801"/>
            <a:ext cx="371499" cy="38900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878013" y="2288473"/>
            <a:ext cx="378948" cy="44355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881349" y="2963776"/>
            <a:ext cx="378948" cy="39296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64;p13"/>
          <p:cNvSpPr txBox="1">
            <a:spLocks noGrp="1"/>
          </p:cNvSpPr>
          <p:nvPr>
            <p:ph type="body" idx="1"/>
          </p:nvPr>
        </p:nvSpPr>
        <p:spPr>
          <a:xfrm>
            <a:off x="1031002" y="1122079"/>
            <a:ext cx="198728" cy="393199"/>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dirty="0">
                <a:solidFill>
                  <a:schemeClr val="bg1"/>
                </a:solidFill>
              </a:rPr>
              <a:t>1</a:t>
            </a:r>
            <a:endParaRPr b="1" dirty="0">
              <a:solidFill>
                <a:schemeClr val="bg1"/>
              </a:solidFill>
            </a:endParaRPr>
          </a:p>
        </p:txBody>
      </p:sp>
      <p:sp>
        <p:nvSpPr>
          <p:cNvPr id="33" name="Google Shape;64;p13"/>
          <p:cNvSpPr txBox="1">
            <a:spLocks noGrp="1"/>
          </p:cNvSpPr>
          <p:nvPr>
            <p:ph type="body" idx="1"/>
          </p:nvPr>
        </p:nvSpPr>
        <p:spPr>
          <a:xfrm>
            <a:off x="1000441" y="1694140"/>
            <a:ext cx="214518" cy="393199"/>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dirty="0" smtClean="0">
                <a:solidFill>
                  <a:schemeClr val="bg1"/>
                </a:solidFill>
              </a:rPr>
              <a:t>2</a:t>
            </a:r>
            <a:endParaRPr b="1" dirty="0">
              <a:solidFill>
                <a:schemeClr val="bg1"/>
              </a:solidFill>
            </a:endParaRPr>
          </a:p>
        </p:txBody>
      </p:sp>
      <p:sp>
        <p:nvSpPr>
          <p:cNvPr id="34" name="Google Shape;64;p13"/>
          <p:cNvSpPr txBox="1">
            <a:spLocks noGrp="1"/>
          </p:cNvSpPr>
          <p:nvPr>
            <p:ph type="body" idx="1"/>
          </p:nvPr>
        </p:nvSpPr>
        <p:spPr>
          <a:xfrm>
            <a:off x="988962" y="2279949"/>
            <a:ext cx="198728" cy="393199"/>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dirty="0" smtClean="0">
                <a:solidFill>
                  <a:schemeClr val="bg1"/>
                </a:solidFill>
              </a:rPr>
              <a:t>3</a:t>
            </a:r>
            <a:endParaRPr b="1" dirty="0">
              <a:solidFill>
                <a:schemeClr val="bg1"/>
              </a:solidFill>
            </a:endParaRPr>
          </a:p>
        </p:txBody>
      </p:sp>
      <p:sp>
        <p:nvSpPr>
          <p:cNvPr id="35" name="Google Shape;64;p13"/>
          <p:cNvSpPr txBox="1">
            <a:spLocks noGrp="1"/>
          </p:cNvSpPr>
          <p:nvPr>
            <p:ph type="body" idx="1"/>
          </p:nvPr>
        </p:nvSpPr>
        <p:spPr>
          <a:xfrm>
            <a:off x="983410" y="2932982"/>
            <a:ext cx="164523" cy="396444"/>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dirty="0" smtClean="0">
                <a:solidFill>
                  <a:schemeClr val="bg1"/>
                </a:solidFill>
              </a:rPr>
              <a:t>4</a:t>
            </a:r>
            <a:endParaRPr b="1" dirty="0">
              <a:solidFill>
                <a:schemeClr val="bg1"/>
              </a:solidFill>
            </a:endParaRPr>
          </a:p>
        </p:txBody>
      </p:sp>
      <p:sp>
        <p:nvSpPr>
          <p:cNvPr id="36" name="Google Shape;64;p13"/>
          <p:cNvSpPr txBox="1">
            <a:spLocks noGrp="1"/>
          </p:cNvSpPr>
          <p:nvPr>
            <p:ph type="body" idx="1"/>
          </p:nvPr>
        </p:nvSpPr>
        <p:spPr>
          <a:xfrm>
            <a:off x="1178745" y="4238397"/>
            <a:ext cx="198728" cy="393199"/>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dirty="0" smtClean="0">
                <a:solidFill>
                  <a:schemeClr val="bg1"/>
                </a:solidFill>
              </a:rPr>
              <a:t>6</a:t>
            </a:r>
            <a:endParaRPr b="1" dirty="0">
              <a:solidFill>
                <a:schemeClr val="bg1"/>
              </a:solidFill>
            </a:endParaRPr>
          </a:p>
        </p:txBody>
      </p:sp>
      <p:sp>
        <p:nvSpPr>
          <p:cNvPr id="23" name="Rectangle 22"/>
          <p:cNvSpPr/>
          <p:nvPr/>
        </p:nvSpPr>
        <p:spPr>
          <a:xfrm>
            <a:off x="1181356" y="3597294"/>
            <a:ext cx="3876006" cy="4273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Google Shape;64;p13"/>
          <p:cNvSpPr txBox="1">
            <a:spLocks/>
          </p:cNvSpPr>
          <p:nvPr/>
        </p:nvSpPr>
        <p:spPr>
          <a:xfrm>
            <a:off x="1520507" y="3537450"/>
            <a:ext cx="3514735" cy="5063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Inter Light"/>
              <a:buChar char="●"/>
              <a:defRPr sz="2000" b="0" i="0" u="none" strike="noStrike" cap="none">
                <a:solidFill>
                  <a:schemeClr val="dk1"/>
                </a:solidFill>
                <a:latin typeface="Inter Light"/>
                <a:ea typeface="Inter Light"/>
                <a:cs typeface="Inter Light"/>
                <a:sym typeface="Inter Light"/>
              </a:defRPr>
            </a:lvl1pPr>
            <a:lvl2pPr marL="914400" marR="0" lvl="1" indent="-355600" algn="l" rtl="0">
              <a:lnSpc>
                <a:spcPct val="115000"/>
              </a:lnSpc>
              <a:spcBef>
                <a:spcPts val="0"/>
              </a:spcBef>
              <a:spcAft>
                <a:spcPts val="0"/>
              </a:spcAft>
              <a:buClr>
                <a:schemeClr val="accent1"/>
              </a:buClr>
              <a:buSzPts val="2000"/>
              <a:buFont typeface="Inter Light"/>
              <a:buChar char="○"/>
              <a:defRPr sz="2000" b="0" i="0" u="none" strike="noStrike" cap="none">
                <a:solidFill>
                  <a:schemeClr val="dk1"/>
                </a:solidFill>
                <a:latin typeface="Inter Light"/>
                <a:ea typeface="Inter Light"/>
                <a:cs typeface="Inter Light"/>
                <a:sym typeface="Inter Light"/>
              </a:defRPr>
            </a:lvl2pPr>
            <a:lvl3pPr marL="1371600" marR="0" lvl="2" indent="-355600" algn="l" rtl="0">
              <a:lnSpc>
                <a:spcPct val="115000"/>
              </a:lnSpc>
              <a:spcBef>
                <a:spcPts val="0"/>
              </a:spcBef>
              <a:spcAft>
                <a:spcPts val="0"/>
              </a:spcAft>
              <a:buClr>
                <a:schemeClr val="lt2"/>
              </a:buClr>
              <a:buSzPts val="2000"/>
              <a:buFont typeface="Inter Light"/>
              <a:buChar char="■"/>
              <a:defRPr sz="2000" b="0" i="0" u="none" strike="noStrike" cap="none">
                <a:solidFill>
                  <a:schemeClr val="dk1"/>
                </a:solidFill>
                <a:latin typeface="Inter Light"/>
                <a:ea typeface="Inter Light"/>
                <a:cs typeface="Inter Light"/>
                <a:sym typeface="Inter Light"/>
              </a:defRPr>
            </a:lvl3pPr>
            <a:lvl4pPr marL="1828800" marR="0" lvl="3"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4pPr>
            <a:lvl5pPr marL="2286000" marR="0" lvl="4"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5pPr>
            <a:lvl6pPr marL="2743200" marR="0" lvl="5"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6pPr>
            <a:lvl7pPr marL="3200400" marR="0" lvl="6"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7pPr>
            <a:lvl8pPr marL="3657600" marR="0" lvl="7"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8pPr>
            <a:lvl9pPr marL="4114800" marR="0" lvl="8"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9pPr>
          </a:lstStyle>
          <a:p>
            <a:pPr marL="0" indent="0">
              <a:buClr>
                <a:schemeClr val="dk1"/>
              </a:buClr>
              <a:buSzPts val="1100"/>
              <a:buFont typeface="Arial"/>
              <a:buNone/>
            </a:pPr>
            <a:r>
              <a:rPr lang="en-US" b="1" dirty="0" smtClean="0">
                <a:solidFill>
                  <a:schemeClr val="bg1"/>
                </a:solidFill>
              </a:rPr>
              <a:t>Class Diagram</a:t>
            </a:r>
            <a:endParaRPr lang="en-US" b="1" dirty="0">
              <a:solidFill>
                <a:schemeClr val="bg1"/>
              </a:solidFill>
            </a:endParaRPr>
          </a:p>
        </p:txBody>
      </p:sp>
      <p:sp>
        <p:nvSpPr>
          <p:cNvPr id="28" name="Google Shape;64;p13"/>
          <p:cNvSpPr txBox="1">
            <a:spLocks noGrp="1"/>
          </p:cNvSpPr>
          <p:nvPr>
            <p:ph type="body" idx="1"/>
          </p:nvPr>
        </p:nvSpPr>
        <p:spPr>
          <a:xfrm>
            <a:off x="954033" y="3571853"/>
            <a:ext cx="351128" cy="570727"/>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dirty="0" smtClean="0">
                <a:solidFill>
                  <a:schemeClr val="bg1"/>
                </a:solidFill>
              </a:rPr>
              <a:t>5</a:t>
            </a:r>
          </a:p>
          <a:p>
            <a:pPr marL="0" lvl="0" indent="0" algn="l" rtl="0">
              <a:spcBef>
                <a:spcPts val="600"/>
              </a:spcBef>
              <a:spcAft>
                <a:spcPts val="0"/>
              </a:spcAft>
              <a:buClr>
                <a:schemeClr val="dk1"/>
              </a:buClr>
              <a:buSzPts val="1100"/>
              <a:buFont typeface="Arial"/>
              <a:buNone/>
            </a:pPr>
            <a:endParaRPr b="1" dirty="0">
              <a:solidFill>
                <a:schemeClr val="bg1"/>
              </a:solidFill>
            </a:endParaRPr>
          </a:p>
        </p:txBody>
      </p:sp>
      <p:sp>
        <p:nvSpPr>
          <p:cNvPr id="29" name="Flowchart: Connector 28"/>
          <p:cNvSpPr/>
          <p:nvPr/>
        </p:nvSpPr>
        <p:spPr>
          <a:xfrm>
            <a:off x="924393" y="3604446"/>
            <a:ext cx="365942" cy="43938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64;p13"/>
          <p:cNvSpPr txBox="1">
            <a:spLocks noGrp="1"/>
          </p:cNvSpPr>
          <p:nvPr>
            <p:ph type="body" idx="1"/>
          </p:nvPr>
        </p:nvSpPr>
        <p:spPr>
          <a:xfrm>
            <a:off x="1029870" y="3585852"/>
            <a:ext cx="253173" cy="456064"/>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dirty="0">
                <a:solidFill>
                  <a:schemeClr val="bg1"/>
                </a:solidFill>
              </a:rPr>
              <a:t>5</a:t>
            </a:r>
            <a:endParaRPr b="1" dirty="0">
              <a:solidFill>
                <a:schemeClr val="bg1"/>
              </a:solidFill>
            </a:endParaRPr>
          </a:p>
        </p:txBody>
      </p:sp>
      <p:sp>
        <p:nvSpPr>
          <p:cNvPr id="31" name="Rectangle 30"/>
          <p:cNvSpPr/>
          <p:nvPr/>
        </p:nvSpPr>
        <p:spPr>
          <a:xfrm>
            <a:off x="1188719" y="4297857"/>
            <a:ext cx="3876006" cy="360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Google Shape;64;p13"/>
          <p:cNvSpPr txBox="1">
            <a:spLocks/>
          </p:cNvSpPr>
          <p:nvPr/>
        </p:nvSpPr>
        <p:spPr>
          <a:xfrm>
            <a:off x="1420417" y="4224569"/>
            <a:ext cx="3833404" cy="50638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Inter Light"/>
              <a:buChar char="●"/>
              <a:defRPr sz="2000" b="0" i="0" u="none" strike="noStrike" cap="none">
                <a:solidFill>
                  <a:schemeClr val="dk1"/>
                </a:solidFill>
                <a:latin typeface="Inter Light"/>
                <a:ea typeface="Inter Light"/>
                <a:cs typeface="Inter Light"/>
                <a:sym typeface="Inter Light"/>
              </a:defRPr>
            </a:lvl1pPr>
            <a:lvl2pPr marL="914400" marR="0" lvl="1" indent="-355600" algn="l" rtl="0">
              <a:lnSpc>
                <a:spcPct val="115000"/>
              </a:lnSpc>
              <a:spcBef>
                <a:spcPts val="0"/>
              </a:spcBef>
              <a:spcAft>
                <a:spcPts val="0"/>
              </a:spcAft>
              <a:buClr>
                <a:schemeClr val="accent1"/>
              </a:buClr>
              <a:buSzPts val="2000"/>
              <a:buFont typeface="Inter Light"/>
              <a:buChar char="○"/>
              <a:defRPr sz="2000" b="0" i="0" u="none" strike="noStrike" cap="none">
                <a:solidFill>
                  <a:schemeClr val="dk1"/>
                </a:solidFill>
                <a:latin typeface="Inter Light"/>
                <a:ea typeface="Inter Light"/>
                <a:cs typeface="Inter Light"/>
                <a:sym typeface="Inter Light"/>
              </a:defRPr>
            </a:lvl2pPr>
            <a:lvl3pPr marL="1371600" marR="0" lvl="2" indent="-355600" algn="l" rtl="0">
              <a:lnSpc>
                <a:spcPct val="115000"/>
              </a:lnSpc>
              <a:spcBef>
                <a:spcPts val="0"/>
              </a:spcBef>
              <a:spcAft>
                <a:spcPts val="0"/>
              </a:spcAft>
              <a:buClr>
                <a:schemeClr val="lt2"/>
              </a:buClr>
              <a:buSzPts val="2000"/>
              <a:buFont typeface="Inter Light"/>
              <a:buChar char="■"/>
              <a:defRPr sz="2000" b="0" i="0" u="none" strike="noStrike" cap="none">
                <a:solidFill>
                  <a:schemeClr val="dk1"/>
                </a:solidFill>
                <a:latin typeface="Inter Light"/>
                <a:ea typeface="Inter Light"/>
                <a:cs typeface="Inter Light"/>
                <a:sym typeface="Inter Light"/>
              </a:defRPr>
            </a:lvl3pPr>
            <a:lvl4pPr marL="1828800" marR="0" lvl="3"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4pPr>
            <a:lvl5pPr marL="2286000" marR="0" lvl="4"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5pPr>
            <a:lvl6pPr marL="2743200" marR="0" lvl="5"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6pPr>
            <a:lvl7pPr marL="3200400" marR="0" lvl="6"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7pPr>
            <a:lvl8pPr marL="3657600" marR="0" lvl="7"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8pPr>
            <a:lvl9pPr marL="4114800" marR="0" lvl="8" indent="-355600" algn="l" rtl="0">
              <a:lnSpc>
                <a:spcPct val="115000"/>
              </a:lnSpc>
              <a:spcBef>
                <a:spcPts val="0"/>
              </a:spcBef>
              <a:spcAft>
                <a:spcPts val="0"/>
              </a:spcAft>
              <a:buClr>
                <a:schemeClr val="dk1"/>
              </a:buClr>
              <a:buSzPts val="2000"/>
              <a:buFont typeface="Inter Light"/>
              <a:buChar char="■"/>
              <a:defRPr sz="2000" b="0" i="0" u="none" strike="noStrike" cap="none">
                <a:solidFill>
                  <a:schemeClr val="dk1"/>
                </a:solidFill>
                <a:latin typeface="Inter Light"/>
                <a:ea typeface="Inter Light"/>
                <a:cs typeface="Inter Light"/>
                <a:sym typeface="Inter Light"/>
              </a:defRPr>
            </a:lvl9pPr>
          </a:lstStyle>
          <a:p>
            <a:pPr marL="0" indent="0">
              <a:buClr>
                <a:schemeClr val="dk1"/>
              </a:buClr>
              <a:buSzPts val="1100"/>
              <a:buFont typeface="Arial"/>
              <a:buNone/>
            </a:pPr>
            <a:r>
              <a:rPr lang="en-US" b="1" dirty="0" smtClean="0">
                <a:solidFill>
                  <a:schemeClr val="bg1"/>
                </a:solidFill>
              </a:rPr>
              <a:t> </a:t>
            </a:r>
            <a:r>
              <a:rPr lang="en-US" b="1" dirty="0" smtClean="0">
                <a:solidFill>
                  <a:schemeClr val="bg1"/>
                </a:solidFill>
              </a:rPr>
              <a:t>Deployment Diagram</a:t>
            </a:r>
            <a:endParaRPr lang="en-US" b="1" dirty="0">
              <a:solidFill>
                <a:schemeClr val="bg1"/>
              </a:solidFill>
            </a:endParaRPr>
          </a:p>
        </p:txBody>
      </p:sp>
      <p:sp>
        <p:nvSpPr>
          <p:cNvPr id="38" name="Flowchart: Connector 37"/>
          <p:cNvSpPr/>
          <p:nvPr/>
        </p:nvSpPr>
        <p:spPr>
          <a:xfrm>
            <a:off x="999623" y="4292072"/>
            <a:ext cx="313848" cy="4026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Google Shape;64;p13"/>
          <p:cNvSpPr txBox="1">
            <a:spLocks noGrp="1"/>
          </p:cNvSpPr>
          <p:nvPr>
            <p:ph type="body" idx="1"/>
          </p:nvPr>
        </p:nvSpPr>
        <p:spPr>
          <a:xfrm>
            <a:off x="1066798" y="4241333"/>
            <a:ext cx="164523" cy="396444"/>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b="1" dirty="0">
                <a:solidFill>
                  <a:schemeClr val="bg1"/>
                </a:solidFill>
              </a:rPr>
              <a:t>6</a:t>
            </a:r>
            <a:endParaRPr b="1"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838" y="207034"/>
            <a:ext cx="7571337" cy="1232300"/>
          </a:xfrm>
        </p:spPr>
        <p:txBody>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Interaction between the client device, computer device, application server and database</a:t>
            </a:r>
            <a:endParaRPr lang="en-GB" dirty="0"/>
          </a:p>
        </p:txBody>
      </p:sp>
      <p:sp>
        <p:nvSpPr>
          <p:cNvPr id="3" name="Text Placeholder 2"/>
          <p:cNvSpPr>
            <a:spLocks noGrp="1"/>
          </p:cNvSpPr>
          <p:nvPr>
            <p:ph type="body" idx="1"/>
          </p:nvPr>
        </p:nvSpPr>
        <p:spPr>
          <a:xfrm>
            <a:off x="1037875" y="1563551"/>
            <a:ext cx="7068300" cy="3033900"/>
          </a:xfrm>
        </p:spPr>
        <p:txBody>
          <a:bodyPr/>
          <a:lstStyle/>
          <a:p>
            <a:pPr>
              <a:buFont typeface="Wingdings" panose="05000000000000000000" pitchFamily="2" charset="2"/>
              <a:buChar char="Ø"/>
            </a:pPr>
            <a:r>
              <a:rPr lang="en-US" dirty="0" smtClean="0"/>
              <a:t>Involve the student accessing the biometric student attendance app on their  smartphone as well as the lecturer and admin accessing their portal on the web browser which  then communicate with the application server over the web to perform tasks </a:t>
            </a:r>
          </a:p>
          <a:p>
            <a:pPr>
              <a:buFont typeface="Wingdings" panose="05000000000000000000" pitchFamily="2" charset="2"/>
              <a:buChar char="Ø"/>
            </a:pPr>
            <a:endParaRPr lang="en-GB"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4054208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6"/>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4" name="Google Shape;588;p27"/>
          <p:cNvSpPr txBox="1"/>
          <p:nvPr/>
        </p:nvSpPr>
        <p:spPr>
          <a:xfrm>
            <a:off x="162727" y="1358532"/>
            <a:ext cx="8439807" cy="230832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500" b="1" dirty="0" smtClean="0">
                <a:solidFill>
                  <a:schemeClr val="bg1"/>
                </a:solidFill>
              </a:rPr>
              <a:t>In conclusion, the system modeling and designs process for our biometric student attendance mobile application have been instrumental in creating a robust and efficient solution for attendance tracking in educational institutions</a:t>
            </a:r>
            <a:r>
              <a:rPr lang="en-US" sz="2500" b="1" dirty="0">
                <a:solidFill>
                  <a:schemeClr val="bg1"/>
                </a:solidFill>
              </a:rPr>
              <a:t>.</a:t>
            </a:r>
            <a:endParaRPr sz="2500" b="1" dirty="0">
              <a:solidFill>
                <a:schemeClr val="bg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a:spLocks noGrp="1"/>
          </p:cNvSpPr>
          <p:nvPr>
            <p:ph type="ctrTitle"/>
          </p:nvPr>
        </p:nvSpPr>
        <p:spPr>
          <a:xfrm>
            <a:off x="2225544" y="956441"/>
            <a:ext cx="5005573" cy="94987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6600" b="1" dirty="0" smtClean="0"/>
              <a:t>Thank you </a:t>
            </a:r>
            <a:endParaRPr sz="6600" b="1" dirty="0"/>
          </a:p>
        </p:txBody>
      </p:sp>
      <p:sp>
        <p:nvSpPr>
          <p:cNvPr id="4" name="Freeform 7"/>
          <p:cNvSpPr/>
          <p:nvPr/>
        </p:nvSpPr>
        <p:spPr>
          <a:xfrm>
            <a:off x="2146107" y="2322666"/>
            <a:ext cx="4517448" cy="2295330"/>
          </a:xfrm>
          <a:custGeom>
            <a:avLst/>
            <a:gdLst/>
            <a:ahLst/>
            <a:cxnLst/>
            <a:rect l="l" t="t" r="r" b="b"/>
            <a:pathLst>
              <a:path w="7548378" h="4236527">
                <a:moveTo>
                  <a:pt x="0" y="0"/>
                </a:moveTo>
                <a:lnTo>
                  <a:pt x="7548378" y="0"/>
                </a:lnTo>
                <a:lnTo>
                  <a:pt x="7548378" y="4236528"/>
                </a:lnTo>
                <a:lnTo>
                  <a:pt x="0" y="4236528"/>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4"/>
          <p:cNvSpPr txBox="1">
            <a:spLocks noGrp="1"/>
          </p:cNvSpPr>
          <p:nvPr>
            <p:ph type="ctrTitle" idx="4294967295"/>
          </p:nvPr>
        </p:nvSpPr>
        <p:spPr>
          <a:xfrm>
            <a:off x="922709" y="396256"/>
            <a:ext cx="5889600" cy="96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smtClean="0"/>
              <a:t>Introduction</a:t>
            </a:r>
            <a:endParaRPr sz="6000" dirty="0"/>
          </a:p>
        </p:txBody>
      </p:sp>
      <p:sp>
        <p:nvSpPr>
          <p:cNvPr id="73" name="Google Shape;73;p14"/>
          <p:cNvSpPr txBox="1">
            <a:spLocks noGrp="1"/>
          </p:cNvSpPr>
          <p:nvPr>
            <p:ph type="subTitle" idx="4294967295"/>
          </p:nvPr>
        </p:nvSpPr>
        <p:spPr>
          <a:xfrm>
            <a:off x="36465" y="1549416"/>
            <a:ext cx="7863525" cy="341022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200" dirty="0" smtClean="0">
                <a:solidFill>
                  <a:schemeClr val="accent2"/>
                </a:solidFill>
                <a:latin typeface="Inter SemiBold"/>
                <a:ea typeface="Inter SemiBold"/>
                <a:cs typeface="Inter SemiBold"/>
                <a:sym typeface="Inter SemiBold"/>
              </a:rPr>
              <a:t>Project </a:t>
            </a:r>
            <a:r>
              <a:rPr lang="en" sz="3200" dirty="0" smtClean="0">
                <a:solidFill>
                  <a:schemeClr val="accent2"/>
                </a:solidFill>
                <a:latin typeface="Inter SemiBold"/>
                <a:ea typeface="Inter SemiBold"/>
                <a:cs typeface="Inter SemiBold"/>
                <a:sym typeface="Inter SemiBold"/>
              </a:rPr>
              <a:t>Objectives</a:t>
            </a:r>
            <a:endParaRPr lang="en" sz="3200" dirty="0" smtClean="0">
              <a:solidFill>
                <a:schemeClr val="accent2"/>
              </a:solidFill>
              <a:latin typeface="Inter SemiBold"/>
              <a:ea typeface="Inter SemiBold"/>
              <a:cs typeface="Inter SemiBold"/>
              <a:sym typeface="Inter SemiBold"/>
            </a:endParaRPr>
          </a:p>
          <a:p>
            <a:pPr marL="0" lvl="0" indent="0">
              <a:buClr>
                <a:schemeClr val="dk1"/>
              </a:buClr>
              <a:buSzPts val="1100"/>
              <a:buNone/>
            </a:pPr>
            <a:r>
              <a:rPr lang="en-US" sz="2000" dirty="0" smtClean="0"/>
              <a:t>The main objective of this report are:</a:t>
            </a:r>
          </a:p>
          <a:p>
            <a:pPr marL="342900" lvl="0" indent="-342900">
              <a:buClr>
                <a:schemeClr val="dk1"/>
              </a:buClr>
              <a:buSzPts val="1100"/>
              <a:buFont typeface="Wingdings" panose="05000000000000000000" pitchFamily="2" charset="2"/>
              <a:buChar char="Ø"/>
            </a:pPr>
            <a:r>
              <a:rPr lang="en-US" sz="2000" dirty="0" smtClean="0"/>
              <a:t>To illustrate the system design through various modeling techniques.</a:t>
            </a:r>
          </a:p>
          <a:p>
            <a:pPr marL="342900" lvl="0" indent="-342900">
              <a:buClr>
                <a:schemeClr val="dk1"/>
              </a:buClr>
              <a:buSzPts val="1100"/>
              <a:buFont typeface="Wingdings" panose="05000000000000000000" pitchFamily="2" charset="2"/>
              <a:buChar char="Ø"/>
            </a:pPr>
            <a:r>
              <a:rPr lang="en-US" sz="2000" dirty="0" smtClean="0"/>
              <a:t>To provide a detailed understanding of the system’s components and their interactions.</a:t>
            </a:r>
          </a:p>
          <a:p>
            <a:pPr marL="342900" lvl="0" indent="-342900">
              <a:buClr>
                <a:schemeClr val="dk1"/>
              </a:buClr>
              <a:buSzPts val="1100"/>
              <a:buFont typeface="Wingdings" panose="05000000000000000000" pitchFamily="2" charset="2"/>
              <a:buChar char="Ø"/>
            </a:pPr>
            <a:r>
              <a:rPr lang="en-US" sz="2000" dirty="0" smtClean="0"/>
              <a:t>To offer a blueprint for implementation that ensures the system’s functionality and reliability.</a:t>
            </a:r>
            <a:endParaRPr lang="en" sz="2000" dirty="0" smtClean="0"/>
          </a:p>
        </p:txBody>
      </p:sp>
      <p:sp>
        <p:nvSpPr>
          <p:cNvPr id="74" name="Google Shape;74;p1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5" name="Freeform 3"/>
          <p:cNvSpPr/>
          <p:nvPr/>
        </p:nvSpPr>
        <p:spPr>
          <a:xfrm>
            <a:off x="6127530" y="-1641672"/>
            <a:ext cx="5255173" cy="4500485"/>
          </a:xfrm>
          <a:custGeom>
            <a:avLst/>
            <a:gdLst/>
            <a:ahLst/>
            <a:cxnLst/>
            <a:rect l="l" t="t" r="r" b="b"/>
            <a:pathLst>
              <a:path w="17011089" h="17011089">
                <a:moveTo>
                  <a:pt x="0" y="0"/>
                </a:moveTo>
                <a:lnTo>
                  <a:pt x="17011089" y="0"/>
                </a:lnTo>
                <a:lnTo>
                  <a:pt x="17011089" y="17011089"/>
                </a:lnTo>
                <a:lnTo>
                  <a:pt x="0" y="17011089"/>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a:ln cap="sq">
            <a:noFill/>
            <a:prstDash val="solid"/>
            <a:miter/>
          </a:ln>
        </p:spPr>
      </p:sp>
      <p:sp>
        <p:nvSpPr>
          <p:cNvPr id="6" name="Freeform 2"/>
          <p:cNvSpPr/>
          <p:nvPr/>
        </p:nvSpPr>
        <p:spPr>
          <a:xfrm>
            <a:off x="5009928" y="396256"/>
            <a:ext cx="3604763" cy="4747244"/>
          </a:xfrm>
          <a:custGeom>
            <a:avLst/>
            <a:gdLst/>
            <a:ahLst/>
            <a:cxnLst/>
            <a:rect l="l" t="t" r="r" b="b"/>
            <a:pathLst>
              <a:path w="6378842" h="7666110">
                <a:moveTo>
                  <a:pt x="0" y="0"/>
                </a:moveTo>
                <a:lnTo>
                  <a:pt x="6378842" y="0"/>
                </a:lnTo>
                <a:lnTo>
                  <a:pt x="6378842" y="7666109"/>
                </a:lnTo>
                <a:lnTo>
                  <a:pt x="0" y="7666109"/>
                </a:lnTo>
                <a:lnTo>
                  <a:pt x="0" y="0"/>
                </a:lnTo>
                <a:close/>
              </a:path>
            </a:pathLst>
          </a:custGeom>
          <a:blipFill>
            <a:blip r:embed="rId6">
              <a:alphaModFix amt="50000"/>
            </a:blip>
            <a:stretch>
              <a:fillRect/>
            </a:stretch>
          </a:blipFill>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3" name="Google Shape;73;p14"/>
          <p:cNvSpPr txBox="1">
            <a:spLocks noGrp="1"/>
          </p:cNvSpPr>
          <p:nvPr>
            <p:ph type="subTitle" idx="4294967295"/>
          </p:nvPr>
        </p:nvSpPr>
        <p:spPr>
          <a:xfrm>
            <a:off x="261496" y="189437"/>
            <a:ext cx="8615387" cy="480161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dirty="0" smtClean="0">
                <a:solidFill>
                  <a:schemeClr val="accent2"/>
                </a:solidFill>
                <a:latin typeface="Inter SemiBold"/>
                <a:ea typeface="Inter SemiBold"/>
                <a:cs typeface="Inter SemiBold"/>
                <a:sym typeface="Inter SemiBold"/>
              </a:rPr>
              <a:t>Project Scope</a:t>
            </a:r>
            <a:endParaRPr lang="en" sz="3600" dirty="0" smtClean="0">
              <a:solidFill>
                <a:schemeClr val="accent2"/>
              </a:solidFill>
              <a:latin typeface="Inter SemiBold"/>
              <a:ea typeface="Inter SemiBold"/>
              <a:cs typeface="Inter SemiBold"/>
              <a:sym typeface="Inter SemiBold"/>
            </a:endParaRPr>
          </a:p>
          <a:p>
            <a:pPr marL="0" lvl="0" indent="0">
              <a:buClr>
                <a:schemeClr val="dk1"/>
              </a:buClr>
              <a:buSzPts val="1100"/>
              <a:buNone/>
            </a:pPr>
            <a:r>
              <a:rPr lang="en-US" dirty="0" smtClean="0"/>
              <a:t>The scope of this report includes the design and modeling of the Biometric Student Attendance system, focusing on the following diagrams:</a:t>
            </a:r>
          </a:p>
          <a:p>
            <a:pPr marL="342900" indent="-342900">
              <a:buClr>
                <a:schemeClr val="dk1"/>
              </a:buClr>
              <a:buSzPts val="1100"/>
            </a:pPr>
            <a:r>
              <a:rPr lang="en-US" dirty="0" smtClean="0"/>
              <a:t>Context Diagram</a:t>
            </a:r>
          </a:p>
          <a:p>
            <a:pPr marL="342900" indent="-342900">
              <a:buClr>
                <a:schemeClr val="dk1"/>
              </a:buClr>
              <a:buSzPts val="1100"/>
            </a:pPr>
            <a:r>
              <a:rPr lang="en-US" dirty="0" smtClean="0"/>
              <a:t>Use case Diagram</a:t>
            </a:r>
          </a:p>
          <a:p>
            <a:pPr marL="342900" indent="-342900">
              <a:buClr>
                <a:schemeClr val="dk1"/>
              </a:buClr>
              <a:buSzPts val="1100"/>
            </a:pPr>
            <a:r>
              <a:rPr lang="en-US" dirty="0" smtClean="0"/>
              <a:t>Sequence Diagram</a:t>
            </a:r>
          </a:p>
          <a:p>
            <a:pPr marL="342900" indent="-342900">
              <a:buClr>
                <a:schemeClr val="dk1"/>
              </a:buClr>
              <a:buSzPts val="1100"/>
            </a:pPr>
            <a:r>
              <a:rPr lang="en-US" dirty="0" smtClean="0"/>
              <a:t>Class Diagram</a:t>
            </a:r>
          </a:p>
          <a:p>
            <a:pPr marL="342900" indent="-342900">
              <a:buClr>
                <a:schemeClr val="dk1"/>
              </a:buClr>
              <a:buSzPts val="1100"/>
            </a:pPr>
            <a:r>
              <a:rPr lang="en-US" dirty="0" smtClean="0"/>
              <a:t>Deployment Diagram</a:t>
            </a:r>
            <a:endParaRPr lang="en" dirty="0" smtClean="0"/>
          </a:p>
        </p:txBody>
      </p:sp>
      <p:sp>
        <p:nvSpPr>
          <p:cNvPr id="74" name="Google Shape;74;p14"/>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4568241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Diagram Overview</a:t>
            </a:r>
            <a:endParaRPr lang="en-GB" dirty="0"/>
          </a:p>
        </p:txBody>
      </p:sp>
      <p:sp>
        <p:nvSpPr>
          <p:cNvPr id="3" name="Text Placeholder 2"/>
          <p:cNvSpPr>
            <a:spLocks noGrp="1"/>
          </p:cNvSpPr>
          <p:nvPr>
            <p:ph type="body" idx="1"/>
          </p:nvPr>
        </p:nvSpPr>
        <p:spPr>
          <a:xfrm>
            <a:off x="770759" y="1563551"/>
            <a:ext cx="8106125" cy="3033900"/>
          </a:xfrm>
        </p:spPr>
        <p:txBody>
          <a:bodyPr/>
          <a:lstStyle/>
          <a:p>
            <a:pPr marL="76200" indent="0">
              <a:buNone/>
            </a:pPr>
            <a:r>
              <a:rPr lang="en-US" dirty="0" smtClean="0"/>
              <a:t>Context diagram provides a visual representation of the Biometric Student Attendance Mobile Application and its interaction with various external entities. </a:t>
            </a:r>
            <a:endParaRPr lang="en-GB"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22740525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Entities</a:t>
            </a:r>
            <a:endParaRPr lang="en-GB" dirty="0"/>
          </a:p>
        </p:txBody>
      </p:sp>
      <p:sp>
        <p:nvSpPr>
          <p:cNvPr id="3" name="Text Placeholder 2"/>
          <p:cNvSpPr>
            <a:spLocks noGrp="1"/>
          </p:cNvSpPr>
          <p:nvPr>
            <p:ph type="body" idx="1"/>
          </p:nvPr>
        </p:nvSpPr>
        <p:spPr/>
        <p:txBody>
          <a:bodyPr/>
          <a:lstStyle/>
          <a:p>
            <a:pPr marL="76200" indent="0">
              <a:buNone/>
            </a:pPr>
            <a:r>
              <a:rPr lang="en-US" dirty="0" smtClean="0"/>
              <a:t>The key external entities interaction with our Biometric Student Attendance Mobile Application are:</a:t>
            </a:r>
          </a:p>
          <a:p>
            <a:pPr>
              <a:buFont typeface="Wingdings" panose="05000000000000000000" pitchFamily="2" charset="2"/>
              <a:buChar char="Ø"/>
            </a:pPr>
            <a:r>
              <a:rPr lang="en-US" dirty="0" smtClean="0"/>
              <a:t>Students</a:t>
            </a:r>
          </a:p>
          <a:p>
            <a:pPr>
              <a:buFont typeface="Wingdings" panose="05000000000000000000" pitchFamily="2" charset="2"/>
              <a:buChar char="Ø"/>
            </a:pPr>
            <a:r>
              <a:rPr lang="en-US" dirty="0" smtClean="0"/>
              <a:t>Instructors</a:t>
            </a:r>
          </a:p>
          <a:p>
            <a:pPr>
              <a:buFont typeface="Wingdings" panose="05000000000000000000" pitchFamily="2" charset="2"/>
              <a:buChar char="Ø"/>
            </a:pPr>
            <a:r>
              <a:rPr lang="en-US" dirty="0" smtClean="0"/>
              <a:t>Administrators</a:t>
            </a:r>
          </a:p>
          <a:p>
            <a:pPr marL="76200" indent="0">
              <a:buNone/>
            </a:pPr>
            <a:endParaRPr lang="en-GB"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493577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extBox 3"/>
          <p:cNvSpPr txBox="1"/>
          <p:nvPr/>
        </p:nvSpPr>
        <p:spPr>
          <a:xfrm>
            <a:off x="246580" y="4078840"/>
            <a:ext cx="2157573" cy="307777"/>
          </a:xfrm>
          <a:prstGeom prst="rect">
            <a:avLst/>
          </a:prstGeom>
          <a:noFill/>
        </p:spPr>
        <p:txBody>
          <a:bodyPr wrap="square" rtlCol="0">
            <a:spAutoFit/>
          </a:bodyPr>
          <a:lstStyle/>
          <a:p>
            <a:r>
              <a:rPr lang="en-US" dirty="0" smtClean="0"/>
              <a:t>Context Diagram</a:t>
            </a:r>
            <a:endParaRPr lang="en-GB" dirty="0"/>
          </a:p>
        </p:txBody>
      </p:sp>
    </p:spTree>
    <p:extLst>
      <p:ext uri="{BB962C8B-B14F-4D97-AF65-F5344CB8AC3E}">
        <p14:creationId xmlns:p14="http://schemas.microsoft.com/office/powerpoint/2010/main" val="50854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 Overview</a:t>
            </a:r>
            <a:endParaRPr lang="en-GB" dirty="0"/>
          </a:p>
        </p:txBody>
      </p:sp>
      <p:sp>
        <p:nvSpPr>
          <p:cNvPr id="3" name="Text Placeholder 2"/>
          <p:cNvSpPr>
            <a:spLocks noGrp="1"/>
          </p:cNvSpPr>
          <p:nvPr>
            <p:ph type="body" idx="1"/>
          </p:nvPr>
        </p:nvSpPr>
        <p:spPr>
          <a:xfrm>
            <a:off x="770759" y="1563551"/>
            <a:ext cx="8106125" cy="3033900"/>
          </a:xfrm>
        </p:spPr>
        <p:txBody>
          <a:bodyPr/>
          <a:lstStyle/>
          <a:p>
            <a:pPr marL="76200" indent="0">
              <a:buNone/>
            </a:pPr>
            <a:r>
              <a:rPr lang="en-US" dirty="0" smtClean="0"/>
              <a:t>Use case diagram provides a visual representation of how users interact with a system. It serves as a blueprint for understanding the functional requirements of the system from a user’s perspective aiding in communication between stakeholders.  </a:t>
            </a:r>
            <a:endParaRPr lang="en-GB"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830367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main actors</a:t>
            </a:r>
            <a:endParaRPr lang="en-GB" dirty="0"/>
          </a:p>
        </p:txBody>
      </p:sp>
      <p:sp>
        <p:nvSpPr>
          <p:cNvPr id="3" name="Text Placeholder 2"/>
          <p:cNvSpPr>
            <a:spLocks noGrp="1"/>
          </p:cNvSpPr>
          <p:nvPr>
            <p:ph type="body" idx="1"/>
          </p:nvPr>
        </p:nvSpPr>
        <p:spPr/>
        <p:txBody>
          <a:bodyPr/>
          <a:lstStyle/>
          <a:p>
            <a:pPr marL="76200" indent="0">
              <a:buNone/>
            </a:pPr>
            <a:endParaRPr lang="en-US" dirty="0" smtClean="0"/>
          </a:p>
          <a:p>
            <a:pPr>
              <a:buFont typeface="Wingdings" panose="05000000000000000000" pitchFamily="2" charset="2"/>
              <a:buChar char="Ø"/>
            </a:pPr>
            <a:r>
              <a:rPr lang="en-US" dirty="0" smtClean="0"/>
              <a:t>Students</a:t>
            </a:r>
          </a:p>
          <a:p>
            <a:pPr>
              <a:buFont typeface="Wingdings" panose="05000000000000000000" pitchFamily="2" charset="2"/>
              <a:buChar char="Ø"/>
            </a:pPr>
            <a:r>
              <a:rPr lang="en-US" dirty="0" smtClean="0"/>
              <a:t>Instructors</a:t>
            </a:r>
          </a:p>
          <a:p>
            <a:pPr>
              <a:buFont typeface="Wingdings" panose="05000000000000000000" pitchFamily="2" charset="2"/>
              <a:buChar char="Ø"/>
            </a:pPr>
            <a:r>
              <a:rPr lang="en-US" dirty="0" smtClean="0"/>
              <a:t>Administrators</a:t>
            </a:r>
          </a:p>
          <a:p>
            <a:pPr marL="76200" indent="0">
              <a:buNone/>
            </a:pPr>
            <a:endParaRPr lang="en-GB"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260487293"/>
      </p:ext>
    </p:extLst>
  </p:cSld>
  <p:clrMapOvr>
    <a:masterClrMapping/>
  </p:clrMapOvr>
  <p:timing>
    <p:tnLst>
      <p:par>
        <p:cTn id="1" dur="indefinite" restart="never" nodeType="tmRoot"/>
      </p:par>
    </p:tnLst>
  </p:timing>
</p:sld>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TotalTime>
  <Words>493</Words>
  <Application>Microsoft Office PowerPoint</Application>
  <PresentationFormat>On-screen Show (16:9)</PresentationFormat>
  <Paragraphs>94</Paragraphs>
  <Slides>22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Inter SemiBold</vt:lpstr>
      <vt:lpstr>Calibri</vt:lpstr>
      <vt:lpstr>Wingdings</vt:lpstr>
      <vt:lpstr>Arial</vt:lpstr>
      <vt:lpstr>Inter Light</vt:lpstr>
      <vt:lpstr>Joan template</vt:lpstr>
      <vt:lpstr>INTERNET PROGRAMMING AND MOBILE PROGRAMMING</vt:lpstr>
      <vt:lpstr>Table of Contents</vt:lpstr>
      <vt:lpstr>Introduction</vt:lpstr>
      <vt:lpstr>PowerPoint Presentation</vt:lpstr>
      <vt:lpstr>Context Diagram Overview</vt:lpstr>
      <vt:lpstr>External Entities</vt:lpstr>
      <vt:lpstr>PowerPoint Presentation</vt:lpstr>
      <vt:lpstr>Use case Diagram Overview</vt:lpstr>
      <vt:lpstr>Key main actors</vt:lpstr>
      <vt:lpstr>PowerPoint Presentation</vt:lpstr>
      <vt:lpstr>Sequence Diagram Overview</vt:lpstr>
      <vt:lpstr>PowerPoint Presentation</vt:lpstr>
      <vt:lpstr>PowerPoint Presentation</vt:lpstr>
      <vt:lpstr>Class Diagram Overview</vt:lpstr>
      <vt:lpstr>PowerPoint Presentation</vt:lpstr>
      <vt:lpstr>Deployment Diagram Overview</vt:lpstr>
      <vt:lpstr>Main Component</vt:lpstr>
      <vt:lpstr>PowerPoint Presentation</vt:lpstr>
      <vt:lpstr>Interaction between the client device, server device and database</vt:lpstr>
      <vt:lpstr>    Interaction between the client device, computer device, application server and database</vt:lpstr>
      <vt:lpstr>PowerPoint Presentation</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PROGRAMMING AND MOBILE PROGRAMMING</dc:title>
  <dc:creator>Ntui Raoul</dc:creator>
  <cp:lastModifiedBy>Windows User</cp:lastModifiedBy>
  <cp:revision>51</cp:revision>
  <dcterms:modified xsi:type="dcterms:W3CDTF">2024-05-28T08:05:51Z</dcterms:modified>
</cp:coreProperties>
</file>